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  <p:sldMasterId id="2147483822" r:id="rId2"/>
  </p:sldMasterIdLst>
  <p:notesMasterIdLst>
    <p:notesMasterId r:id="rId44"/>
  </p:notesMasterIdLst>
  <p:sldIdLst>
    <p:sldId id="302" r:id="rId3"/>
    <p:sldId id="326" r:id="rId4"/>
    <p:sldId id="321" r:id="rId5"/>
    <p:sldId id="304" r:id="rId6"/>
    <p:sldId id="322" r:id="rId7"/>
    <p:sldId id="278" r:id="rId8"/>
    <p:sldId id="279" r:id="rId9"/>
    <p:sldId id="327" r:id="rId10"/>
    <p:sldId id="328" r:id="rId11"/>
    <p:sldId id="281" r:id="rId12"/>
    <p:sldId id="285" r:id="rId13"/>
    <p:sldId id="286" r:id="rId14"/>
    <p:sldId id="287" r:id="rId15"/>
    <p:sldId id="329" r:id="rId16"/>
    <p:sldId id="330" r:id="rId17"/>
    <p:sldId id="291" r:id="rId18"/>
    <p:sldId id="295" r:id="rId19"/>
    <p:sldId id="309" r:id="rId20"/>
    <p:sldId id="311" r:id="rId21"/>
    <p:sldId id="331" r:id="rId22"/>
    <p:sldId id="332" r:id="rId23"/>
    <p:sldId id="333" r:id="rId24"/>
    <p:sldId id="312" r:id="rId25"/>
    <p:sldId id="298" r:id="rId26"/>
    <p:sldId id="342" r:id="rId27"/>
    <p:sldId id="265" r:id="rId28"/>
    <p:sldId id="266" r:id="rId29"/>
    <p:sldId id="267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3" r:id="rId39"/>
    <p:sldId id="344" r:id="rId40"/>
    <p:sldId id="318" r:id="rId41"/>
    <p:sldId id="317" r:id="rId42"/>
    <p:sldId id="32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CCFF"/>
    <a:srgbClr val="FF7C8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188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8FA84-42B7-4F41-B6B2-7A7BA3C07BDF}" type="datetimeFigureOut">
              <a:rPr lang="en-US" smtClean="0"/>
              <a:t>8/22/2012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59E2A-EDEC-432B-9F0F-46E120AD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7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A9F6-48D4-455F-B927-3CCC6FCA679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Enhanced UEB model is also a parsimonious model</a:t>
            </a:r>
          </a:p>
          <a:p>
            <a:r>
              <a:rPr lang="en-US" dirty="0"/>
              <a:t>It has only three state variables namely, ………. and has two layers. </a:t>
            </a:r>
          </a:p>
          <a:p>
            <a:r>
              <a:rPr lang="en-US" dirty="0"/>
              <a:t>Rate of change of internal energy of snow is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75294-5F47-4D93-991A-9CA37F7AE8A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5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75294-5F47-4D93-991A-9CA37F7AE8A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4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canopy</a:t>
            </a:r>
            <a:r>
              <a:rPr lang="en-US" baseline="0" dirty="0" smtClean="0"/>
              <a:t> snow interception processes algorithms we developed and added to the UEB model are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hf</a:t>
            </a:r>
            <a:r>
              <a:rPr lang="en-US" baseline="0" dirty="0" smtClean="0"/>
              <a:t>= latent heat of fusion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75294-5F47-4D93-991A-9CA37F7AE8A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15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shows</a:t>
            </a:r>
            <a:r>
              <a:rPr lang="en-US" baseline="0" dirty="0" smtClean="0"/>
              <a:t> the modeled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measured SWE for different vegetation for three years. </a:t>
            </a:r>
          </a:p>
          <a:p>
            <a:r>
              <a:rPr lang="en-US" baseline="0" dirty="0" smtClean="0"/>
              <a:t>We are focusing on the melt period where effects of interception is less.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result suggests that the model is able to capture the snowmelt rate that is sensitive to different forest type and leaf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75294-5F47-4D93-991A-9CA37F7AE8A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7" name="Rectangle 6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9" name="Picture 8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94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8" name="Rectangle 7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1" name="Picture 10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7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8" name="Rectangle 7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1" name="Picture 10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03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25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9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0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88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231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39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73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8" name="Rectangle 7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1" name="Picture 10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28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93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398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7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8" name="Rectangle 7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1" name="Picture 10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36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9" name="Rectangle 8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2" name="Picture 11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04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4" name="Picture 13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02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4" name="Picture 13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6" name="Rectangle 5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9" name="Picture 8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95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9" name="Rectangle 8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2" name="Picture 11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4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9" name="Rectangle 8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2" name="Picture 11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8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436" y="527601"/>
            <a:ext cx="503636" cy="41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53200" y="-19826"/>
            <a:ext cx="1544012" cy="461665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glow rad="177800">
              <a:schemeClr val="bg1">
                <a:alpha val="90000"/>
              </a:schemeClr>
            </a:glow>
            <a:innerShdw blurRad="63500" dist="50800" dir="8100000">
              <a:schemeClr val="bg1">
                <a:alpha val="50000"/>
              </a:schemeClr>
            </a:innerShdw>
          </a:effectLst>
        </p:spPr>
        <p:txBody>
          <a:bodyPr wrap="none" rtlCol="0">
            <a:spAutoFit/>
          </a:bodyPr>
          <a:lstStyle/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Book Antiqua"/>
                <a:cs typeface="Book Antiqua"/>
              </a:rPr>
              <a:t>HIMALA</a:t>
            </a:r>
            <a:endParaRPr lang="en-US" sz="2400" b="1" dirty="0">
              <a:solidFill>
                <a:prstClr val="black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8632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8/22/2012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0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tarb@usu.edu" TargetMode="External"/><Relationship Id="rId2" Type="http://schemas.openxmlformats.org/officeDocument/2006/relationships/hyperlink" Target="http://www.engineering.usu.edu/dtar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5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3.wmf"/><Relationship Id="rId14" Type="http://schemas.openxmlformats.org/officeDocument/2006/relationships/hyperlink" Target="http://dx.doi.org/10.1029/2011WR010438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9.wmf"/><Relationship Id="rId3" Type="http://schemas.openxmlformats.org/officeDocument/2006/relationships/hyperlink" Target="http://dx.doi.org/10.1016/0168-1923(95)02265-y" TargetMode="Externa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8.wmf"/><Relationship Id="rId5" Type="http://schemas.openxmlformats.org/officeDocument/2006/relationships/image" Target="../media/image33.e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32.emf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1.wmf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6.w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2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29/2011WR010438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engineering.usu.edu/dtarb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50" y="742950"/>
            <a:ext cx="9144000" cy="1981200"/>
          </a:xfrm>
          <a:solidFill>
            <a:schemeClr val="bg1">
              <a:alpha val="0"/>
            </a:schemeClr>
          </a:solidFill>
          <a:effectLst/>
        </p:spPr>
        <p:txBody>
          <a:bodyPr/>
          <a:lstStyle/>
          <a:p>
            <a:r>
              <a:rPr lang="en-US" sz="4000" dirty="0" smtClean="0"/>
              <a:t>Extending Utah Energy Balance Snowmelt Model to Glacial Melt Calculations in HIMALA project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" y="2819399"/>
            <a:ext cx="9144000" cy="2895601"/>
          </a:xfrm>
          <a:solidFill>
            <a:schemeClr val="bg1">
              <a:alpha val="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David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Tarboton</a:t>
            </a:r>
          </a:p>
          <a:p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Avirup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Sen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Gupta 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Utah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State University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www.engineering.usu.edu/dtarb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hlinkClick r:id="rId3"/>
              </a:rPr>
              <a:t>dtarb@usu.edu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4761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6062663" cy="795338"/>
          </a:xfrm>
        </p:spPr>
        <p:txBody>
          <a:bodyPr/>
          <a:lstStyle/>
          <a:p>
            <a:r>
              <a:rPr lang="en-US" sz="3600" smtClean="0"/>
              <a:t>Snow surface temperature</a:t>
            </a:r>
          </a:p>
        </p:txBody>
      </p:sp>
      <p:sp>
        <p:nvSpPr>
          <p:cNvPr id="1037" name="Content Placeholder 2"/>
          <p:cNvSpPr>
            <a:spLocks noGrp="1"/>
          </p:cNvSpPr>
          <p:nvPr>
            <p:ph idx="1"/>
          </p:nvPr>
        </p:nvSpPr>
        <p:spPr>
          <a:xfrm>
            <a:off x="206375" y="1393825"/>
            <a:ext cx="5770563" cy="1958975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 smtClean="0"/>
              <a:t>Heat diffusion into a semi-infinite medium with periodic (diurnal) boundary conditions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r>
              <a:rPr lang="en-US" sz="1800" dirty="0" smtClean="0"/>
              <a:t>Solution</a:t>
            </a:r>
          </a:p>
        </p:txBody>
      </p:sp>
      <p:graphicFrame>
        <p:nvGraphicFramePr>
          <p:cNvPr id="1026" name="Object 33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271611"/>
              </p:ext>
            </p:extLst>
          </p:nvPr>
        </p:nvGraphicFramePr>
        <p:xfrm>
          <a:off x="6096000" y="533400"/>
          <a:ext cx="3048000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5" name="FreeHand.Doc" r:id="rId3" imgW="5693400" imgH="5083200" progId="FreeHand.Doc.8">
                  <p:embed/>
                </p:oleObj>
              </mc:Choice>
              <mc:Fallback>
                <p:oleObj name="FreeHand.Doc" r:id="rId3" imgW="5693400" imgH="5083200" progId="FreeHand.Do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33400"/>
                        <a:ext cx="3048000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3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26661"/>
              </p:ext>
            </p:extLst>
          </p:nvPr>
        </p:nvGraphicFramePr>
        <p:xfrm>
          <a:off x="569913" y="2114550"/>
          <a:ext cx="116046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6" name="Equation" r:id="rId5" imgW="761669" imgH="418918" progId="Equation.3">
                  <p:embed/>
                </p:oleObj>
              </mc:Choice>
              <mc:Fallback>
                <p:oleObj name="Equation" r:id="rId5" imgW="761669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2114550"/>
                        <a:ext cx="1160462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8" name="Rectangle 3379"/>
          <p:cNvSpPr>
            <a:spLocks noChangeArrowheads="1"/>
          </p:cNvSpPr>
          <p:nvPr/>
        </p:nvSpPr>
        <p:spPr bwMode="auto">
          <a:xfrm>
            <a:off x="1819275" y="2266950"/>
            <a:ext cx="1841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where, </a:t>
            </a:r>
            <a:r>
              <a:rPr lang="en-US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</a:rPr>
              <a:t> = 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</a:rPr>
              <a:t></a:t>
            </a:r>
            <a:r>
              <a:rPr lang="en-US" dirty="0" smtClean="0">
                <a:solidFill>
                  <a:srgbClr val="000000"/>
                </a:solidFill>
              </a:rPr>
              <a:t>/C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</a:rPr>
              <a:t></a:t>
            </a:r>
          </a:p>
        </p:txBody>
      </p:sp>
      <p:graphicFrame>
        <p:nvGraphicFramePr>
          <p:cNvPr id="1028" name="Object 3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382625"/>
              </p:ext>
            </p:extLst>
          </p:nvPr>
        </p:nvGraphicFramePr>
        <p:xfrm>
          <a:off x="569913" y="3276600"/>
          <a:ext cx="28749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" name="Equation" r:id="rId7" imgW="1917700" imgH="457200" progId="Equation.3">
                  <p:embed/>
                </p:oleObj>
              </mc:Choice>
              <mc:Fallback>
                <p:oleObj name="Equation" r:id="rId7" imgW="1917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3276600"/>
                        <a:ext cx="287496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Rectangle 3388"/>
          <p:cNvSpPr>
            <a:spLocks noChangeArrowheads="1"/>
          </p:cNvSpPr>
          <p:nvPr/>
        </p:nvSpPr>
        <p:spPr bwMode="auto">
          <a:xfrm>
            <a:off x="3702050" y="3444875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where, </a:t>
            </a:r>
            <a:r>
              <a:rPr 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 = (2k</a:t>
            </a:r>
            <a:r>
              <a:rPr 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)</a:t>
            </a:r>
            <a:r>
              <a:rPr lang="en-US" i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1/2</a:t>
            </a:r>
            <a:endParaRPr lang="en-US" i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40" name="Group 22"/>
          <p:cNvGrpSpPr>
            <a:grpSpLocks/>
          </p:cNvGrpSpPr>
          <p:nvPr/>
        </p:nvGrpSpPr>
        <p:grpSpPr bwMode="auto">
          <a:xfrm>
            <a:off x="569913" y="4111625"/>
            <a:ext cx="7234237" cy="688975"/>
            <a:chOff x="315684" y="2812937"/>
            <a:chExt cx="7234694" cy="688975"/>
          </a:xfrm>
        </p:grpSpPr>
        <p:graphicFrame>
          <p:nvGraphicFramePr>
            <p:cNvPr id="1032" name="Object 3392"/>
            <p:cNvGraphicFramePr>
              <a:graphicFrameLocks noChangeAspect="1"/>
            </p:cNvGraphicFramePr>
            <p:nvPr/>
          </p:nvGraphicFramePr>
          <p:xfrm>
            <a:off x="315684" y="2860562"/>
            <a:ext cx="1566863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8" name="Equation" r:id="rId9" imgW="1041120" imgH="393480" progId="Equation.3">
                    <p:embed/>
                  </p:oleObj>
                </mc:Choice>
                <mc:Fallback>
                  <p:oleObj name="Equation" r:id="rId9" imgW="10411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684" y="2860562"/>
                          <a:ext cx="1566863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" name="Object 3394"/>
            <p:cNvGraphicFramePr>
              <a:graphicFrameLocks noChangeAspect="1"/>
            </p:cNvGraphicFramePr>
            <p:nvPr/>
          </p:nvGraphicFramePr>
          <p:xfrm>
            <a:off x="2068284" y="2812937"/>
            <a:ext cx="2673350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" name="Equation" r:id="rId11" imgW="1777680" imgH="457200" progId="Equation.3">
                    <p:embed/>
                  </p:oleObj>
                </mc:Choice>
                <mc:Fallback>
                  <p:oleObj name="Equation" r:id="rId11" imgW="177768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8284" y="2812937"/>
                          <a:ext cx="2673350" cy="6889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" name="Object 3382"/>
            <p:cNvGraphicFramePr>
              <a:graphicFrameLocks noChangeAspect="1"/>
            </p:cNvGraphicFramePr>
            <p:nvPr/>
          </p:nvGraphicFramePr>
          <p:xfrm>
            <a:off x="4789715" y="2833574"/>
            <a:ext cx="2760663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40" name="Equation" r:id="rId13" imgW="1841400" imgH="431640" progId="Equation.3">
                    <p:embed/>
                  </p:oleObj>
                </mc:Choice>
                <mc:Fallback>
                  <p:oleObj name="Equation" r:id="rId13" imgW="184140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715" y="2833574"/>
                          <a:ext cx="2760663" cy="647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3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02700"/>
              </p:ext>
            </p:extLst>
          </p:nvPr>
        </p:nvGraphicFramePr>
        <p:xfrm>
          <a:off x="569913" y="5867400"/>
          <a:ext cx="49815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1" name="Equation" r:id="rId15" imgW="3162300" imgH="457200" progId="Equation.3">
                  <p:embed/>
                </p:oleObj>
              </mc:Choice>
              <mc:Fallback>
                <p:oleObj name="Equation" r:id="rId15" imgW="3162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5867400"/>
                        <a:ext cx="498157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" name="Text Box 3376"/>
          <p:cNvSpPr txBox="1">
            <a:spLocks noChangeArrowheads="1"/>
          </p:cNvSpPr>
          <p:nvPr/>
        </p:nvSpPr>
        <p:spPr bwMode="auto">
          <a:xfrm>
            <a:off x="141288" y="5100935"/>
            <a:ext cx="4360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2508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2508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2508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2508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Modified Force-Restore (MFR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endParaRPr lang="en-US" sz="2800" dirty="0">
              <a:solidFill>
                <a:srgbClr val="000000"/>
              </a:solidFill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968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4"/>
          <p:cNvSpPr>
            <a:spLocks noGrp="1" noChangeArrowheads="1"/>
          </p:cNvSpPr>
          <p:nvPr>
            <p:ph type="title"/>
          </p:nvPr>
        </p:nvSpPr>
        <p:spPr>
          <a:xfrm>
            <a:off x="1926277" y="609600"/>
            <a:ext cx="5291447" cy="750888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ea typeface="SimSun" pitchFamily="2" charset="-122"/>
              </a:rPr>
              <a:t>Evaluation/Validation of SWE</a:t>
            </a:r>
            <a:endParaRPr lang="en-US" sz="32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294925" y="1700212"/>
            <a:ext cx="8650287" cy="3938588"/>
            <a:chOff x="294925" y="1395412"/>
            <a:chExt cx="8650287" cy="3938588"/>
          </a:xfrm>
        </p:grpSpPr>
        <p:pic>
          <p:nvPicPr>
            <p:cNvPr id="13314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25" y="1395412"/>
              <a:ext cx="8650287" cy="3938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Rectangle 47"/>
            <p:cNvSpPr>
              <a:spLocks noChangeArrowheads="1"/>
            </p:cNvSpPr>
            <p:nvPr/>
          </p:nvSpPr>
          <p:spPr bwMode="auto">
            <a:xfrm>
              <a:off x="1981200" y="1973262"/>
              <a:ext cx="1360488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250825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smtClean="0">
                  <a:solidFill>
                    <a:srgbClr val="000000"/>
                  </a:solidFill>
                </a:rPr>
                <a:t>MFR</a:t>
              </a:r>
              <a:endParaRPr lang="en-US" sz="240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3320" name="Rectangle 47"/>
            <p:cNvSpPr>
              <a:spLocks noChangeArrowheads="1"/>
            </p:cNvSpPr>
            <p:nvPr/>
          </p:nvSpPr>
          <p:spPr bwMode="auto">
            <a:xfrm>
              <a:off x="1981200" y="2266950"/>
              <a:ext cx="1535113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250825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smtClean="0">
                  <a:solidFill>
                    <a:srgbClr val="000000"/>
                  </a:solidFill>
                </a:rPr>
                <a:t>EQG</a:t>
              </a:r>
              <a:endParaRPr lang="en-US" sz="240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5685734" y="1908730"/>
            <a:ext cx="3116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a typeface="SimSun" pitchFamily="2" charset="-122"/>
              </a:rPr>
              <a:t>Central Sierra Snow Lab (1986</a:t>
            </a:r>
            <a:r>
              <a:rPr lang="en-US" altLang="zh-CN" dirty="0">
                <a:ea typeface="SimSun" pitchFamily="2" charset="-122"/>
              </a:rPr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7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9638"/>
            <a:ext cx="91440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3"/>
          <p:cNvSpPr>
            <a:spLocks noGrp="1"/>
          </p:cNvSpPr>
          <p:nvPr>
            <p:ph type="title"/>
          </p:nvPr>
        </p:nvSpPr>
        <p:spPr>
          <a:xfrm>
            <a:off x="457200" y="4905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Evaluation/Validation of Internal Energy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858964" y="58354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Cache Valley, Utah, USA (1993)</a:t>
            </a:r>
          </a:p>
        </p:txBody>
      </p:sp>
    </p:spTree>
    <p:extLst>
      <p:ext uri="{BB962C8B-B14F-4D97-AF65-F5344CB8AC3E}">
        <p14:creationId xmlns:p14="http://schemas.microsoft.com/office/powerpoint/2010/main" val="42156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550"/>
            <a:ext cx="8229600" cy="1143000"/>
          </a:xfrm>
        </p:spPr>
        <p:txBody>
          <a:bodyPr/>
          <a:lstStyle/>
          <a:p>
            <a:r>
              <a:rPr lang="en-US" dirty="0" smtClean="0"/>
              <a:t>Vegetation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94456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To improve snowmelt modeling capability to account for the effects of forest canopy on the accumulation, sublimation and melting of snow</a:t>
            </a:r>
          </a:p>
          <a:p>
            <a:pPr lvl="1"/>
            <a:r>
              <a:rPr lang="en-US" dirty="0" smtClean="0"/>
              <a:t>Canopy Radiation Transmission</a:t>
            </a:r>
          </a:p>
          <a:p>
            <a:pPr lvl="1"/>
            <a:r>
              <a:rPr lang="en-US" dirty="0" smtClean="0"/>
              <a:t>Below and </a:t>
            </a:r>
            <a:r>
              <a:rPr lang="en-US" dirty="0"/>
              <a:t>a</a:t>
            </a:r>
            <a:r>
              <a:rPr lang="en-US" dirty="0" smtClean="0"/>
              <a:t>bove canopy turbulent energy exchanges</a:t>
            </a:r>
          </a:p>
          <a:p>
            <a:pPr lvl="1"/>
            <a:r>
              <a:rPr lang="en-US" dirty="0" smtClean="0"/>
              <a:t>Canopy Snow Interception</a:t>
            </a:r>
          </a:p>
          <a:p>
            <a:r>
              <a:rPr lang="en-US" dirty="0" smtClean="0"/>
              <a:t>Bypassed when Leaf Area Index (LAI) is 0 as over glaciers and bare ground, but important in forested 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4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500034" y="4601088"/>
            <a:ext cx="6808270" cy="1944216"/>
          </a:xfrm>
          <a:prstGeom prst="rect">
            <a:avLst/>
          </a:prstGeom>
          <a:noFill/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08" y="4100413"/>
            <a:ext cx="4529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Shortwave (Solar) Radiation Fractions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8136" y="5230020"/>
            <a:ext cx="3603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" pitchFamily="34" charset="0"/>
                <a:cs typeface="Arial" pitchFamily="34" charset="0"/>
              </a:rPr>
              <a:t>Longwave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Radiation Fractions</a:t>
            </a: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8359" name="Object 2683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80845"/>
              </p:ext>
            </p:extLst>
          </p:nvPr>
        </p:nvGraphicFramePr>
        <p:xfrm>
          <a:off x="279994" y="4531772"/>
          <a:ext cx="1828440" cy="64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0" name="Equation" r:id="rId4" imgW="1218960" imgH="431640" progId="Equation.3">
                  <p:embed/>
                </p:oleObj>
              </mc:Choice>
              <mc:Fallback>
                <p:oleObj name="Equation" r:id="rId4" imgW="1218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94" y="4531772"/>
                        <a:ext cx="1828440" cy="647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62" name="Object 2683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237855"/>
              </p:ext>
            </p:extLst>
          </p:nvPr>
        </p:nvGraphicFramePr>
        <p:xfrm>
          <a:off x="2402702" y="4546935"/>
          <a:ext cx="1904580" cy="64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1" name="Equation" r:id="rId6" imgW="1269720" imgH="431640" progId="Equation.3">
                  <p:embed/>
                </p:oleObj>
              </mc:Choice>
              <mc:Fallback>
                <p:oleObj name="Equation" r:id="rId6" imgW="1269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2702" y="4546935"/>
                        <a:ext cx="1904580" cy="647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64" name="Object 2683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84033"/>
              </p:ext>
            </p:extLst>
          </p:nvPr>
        </p:nvGraphicFramePr>
        <p:xfrm>
          <a:off x="269875" y="5630863"/>
          <a:ext cx="54673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2" name="Equation" r:id="rId8" imgW="3644640" imgH="228600" progId="Equation.3">
                  <p:embed/>
                </p:oleObj>
              </mc:Choice>
              <mc:Fallback>
                <p:oleObj name="Equation" r:id="rId8" imgW="3644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" y="5630863"/>
                        <a:ext cx="54673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65" name="Object 2683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489527"/>
              </p:ext>
            </p:extLst>
          </p:nvPr>
        </p:nvGraphicFramePr>
        <p:xfrm>
          <a:off x="279994" y="5973950"/>
          <a:ext cx="42862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3" name="Equation" r:id="rId10" imgW="2857320" imgH="228600" progId="Equation.3">
                  <p:embed/>
                </p:oleObj>
              </mc:Choice>
              <mc:Fallback>
                <p:oleObj name="Equation" r:id="rId10" imgW="2857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94" y="5973950"/>
                        <a:ext cx="42862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66" name="Object 2683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341758"/>
              </p:ext>
            </p:extLst>
          </p:nvPr>
        </p:nvGraphicFramePr>
        <p:xfrm>
          <a:off x="279994" y="6393050"/>
          <a:ext cx="4495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4" name="Equation" r:id="rId12" imgW="2997000" imgH="228600" progId="Equation.3">
                  <p:embed/>
                </p:oleObj>
              </mc:Choice>
              <mc:Fallback>
                <p:oleObj name="Equation" r:id="rId12" imgW="299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94" y="6393050"/>
                        <a:ext cx="4495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Canopy Radiation Transmission</a:t>
            </a:r>
            <a:endParaRPr lang="en-US" dirty="0"/>
          </a:p>
        </p:txBody>
      </p:sp>
      <p:grpSp>
        <p:nvGrpSpPr>
          <p:cNvPr id="268370" name="Group 268369"/>
          <p:cNvGrpSpPr/>
          <p:nvPr/>
        </p:nvGrpSpPr>
        <p:grpSpPr>
          <a:xfrm>
            <a:off x="173533" y="1356179"/>
            <a:ext cx="3730637" cy="2477342"/>
            <a:chOff x="4553973" y="1397000"/>
            <a:chExt cx="4065900" cy="3136900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6099175" y="1417638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7964488" y="3980042"/>
              <a:ext cx="1651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8031163" y="4167188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1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8148638" y="3980042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7146925" y="3152775"/>
              <a:ext cx="642938" cy="1139825"/>
            </a:xfrm>
            <a:custGeom>
              <a:avLst/>
              <a:gdLst>
                <a:gd name="T0" fmla="*/ 131 w 3239"/>
                <a:gd name="T1" fmla="*/ 265 h 5735"/>
                <a:gd name="T2" fmla="*/ 59 w 3239"/>
                <a:gd name="T3" fmla="*/ 0 h 5735"/>
                <a:gd name="T4" fmla="*/ 228 w 3239"/>
                <a:gd name="T5" fmla="*/ 440 h 5735"/>
                <a:gd name="T6" fmla="*/ 417 w 3239"/>
                <a:gd name="T7" fmla="*/ 640 h 5735"/>
                <a:gd name="T8" fmla="*/ 228 w 3239"/>
                <a:gd name="T9" fmla="*/ 440 h 5735"/>
                <a:gd name="T10" fmla="*/ 586 w 3239"/>
                <a:gd name="T11" fmla="*/ 1080 h 5735"/>
                <a:gd name="T12" fmla="*/ 514 w 3239"/>
                <a:gd name="T13" fmla="*/ 815 h 5735"/>
                <a:gd name="T14" fmla="*/ 684 w 3239"/>
                <a:gd name="T15" fmla="*/ 1254 h 5735"/>
                <a:gd name="T16" fmla="*/ 872 w 3239"/>
                <a:gd name="T17" fmla="*/ 1455 h 5735"/>
                <a:gd name="T18" fmla="*/ 684 w 3239"/>
                <a:gd name="T19" fmla="*/ 1254 h 5735"/>
                <a:gd name="T20" fmla="*/ 1042 w 3239"/>
                <a:gd name="T21" fmla="*/ 1894 h 5735"/>
                <a:gd name="T22" fmla="*/ 970 w 3239"/>
                <a:gd name="T23" fmla="*/ 1629 h 5735"/>
                <a:gd name="T24" fmla="*/ 1140 w 3239"/>
                <a:gd name="T25" fmla="*/ 2069 h 5735"/>
                <a:gd name="T26" fmla="*/ 1328 w 3239"/>
                <a:gd name="T27" fmla="*/ 2269 h 5735"/>
                <a:gd name="T28" fmla="*/ 1140 w 3239"/>
                <a:gd name="T29" fmla="*/ 2069 h 5735"/>
                <a:gd name="T30" fmla="*/ 1498 w 3239"/>
                <a:gd name="T31" fmla="*/ 2709 h 5735"/>
                <a:gd name="T32" fmla="*/ 1426 w 3239"/>
                <a:gd name="T33" fmla="*/ 2444 h 5735"/>
                <a:gd name="T34" fmla="*/ 1596 w 3239"/>
                <a:gd name="T35" fmla="*/ 2883 h 5735"/>
                <a:gd name="T36" fmla="*/ 1784 w 3239"/>
                <a:gd name="T37" fmla="*/ 3084 h 5735"/>
                <a:gd name="T38" fmla="*/ 1596 w 3239"/>
                <a:gd name="T39" fmla="*/ 2883 h 5735"/>
                <a:gd name="T40" fmla="*/ 1954 w 3239"/>
                <a:gd name="T41" fmla="*/ 3523 h 5735"/>
                <a:gd name="T42" fmla="*/ 1882 w 3239"/>
                <a:gd name="T43" fmla="*/ 3258 h 5735"/>
                <a:gd name="T44" fmla="*/ 2051 w 3239"/>
                <a:gd name="T45" fmla="*/ 3698 h 5735"/>
                <a:gd name="T46" fmla="*/ 2240 w 3239"/>
                <a:gd name="T47" fmla="*/ 3898 h 5735"/>
                <a:gd name="T48" fmla="*/ 2051 w 3239"/>
                <a:gd name="T49" fmla="*/ 3698 h 5735"/>
                <a:gd name="T50" fmla="*/ 2409 w 3239"/>
                <a:gd name="T51" fmla="*/ 4338 h 5735"/>
                <a:gd name="T52" fmla="*/ 2337 w 3239"/>
                <a:gd name="T53" fmla="*/ 4073 h 5735"/>
                <a:gd name="T54" fmla="*/ 2507 w 3239"/>
                <a:gd name="T55" fmla="*/ 4512 h 5735"/>
                <a:gd name="T56" fmla="*/ 2696 w 3239"/>
                <a:gd name="T57" fmla="*/ 4713 h 5735"/>
                <a:gd name="T58" fmla="*/ 2507 w 3239"/>
                <a:gd name="T59" fmla="*/ 4512 h 5735"/>
                <a:gd name="T60" fmla="*/ 2865 w 3239"/>
                <a:gd name="T61" fmla="*/ 5152 h 5735"/>
                <a:gd name="T62" fmla="*/ 2793 w 3239"/>
                <a:gd name="T63" fmla="*/ 4887 h 5735"/>
                <a:gd name="T64" fmla="*/ 2963 w 3239"/>
                <a:gd name="T65" fmla="*/ 5327 h 5735"/>
                <a:gd name="T66" fmla="*/ 3151 w 3239"/>
                <a:gd name="T67" fmla="*/ 5527 h 5735"/>
                <a:gd name="T68" fmla="*/ 2963 w 3239"/>
                <a:gd name="T69" fmla="*/ 5327 h 5735"/>
                <a:gd name="T70" fmla="*/ 3230 w 3239"/>
                <a:gd name="T71" fmla="*/ 5735 h 5735"/>
                <a:gd name="T72" fmla="*/ 3206 w 3239"/>
                <a:gd name="T73" fmla="*/ 5181 h 5735"/>
                <a:gd name="T74" fmla="*/ 3164 w 3239"/>
                <a:gd name="T75" fmla="*/ 5677 h 5735"/>
                <a:gd name="T76" fmla="*/ 2815 w 3239"/>
                <a:gd name="T77" fmla="*/ 5414 h 5735"/>
                <a:gd name="T78" fmla="*/ 2781 w 3239"/>
                <a:gd name="T79" fmla="*/ 5471 h 5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39" h="5735">
                  <a:moveTo>
                    <a:pt x="0" y="33"/>
                  </a:moveTo>
                  <a:lnTo>
                    <a:pt x="131" y="265"/>
                  </a:lnTo>
                  <a:lnTo>
                    <a:pt x="189" y="233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228" y="440"/>
                  </a:moveTo>
                  <a:lnTo>
                    <a:pt x="358" y="673"/>
                  </a:lnTo>
                  <a:lnTo>
                    <a:pt x="417" y="640"/>
                  </a:lnTo>
                  <a:lnTo>
                    <a:pt x="286" y="407"/>
                  </a:lnTo>
                  <a:lnTo>
                    <a:pt x="228" y="440"/>
                  </a:lnTo>
                  <a:close/>
                  <a:moveTo>
                    <a:pt x="456" y="847"/>
                  </a:moveTo>
                  <a:lnTo>
                    <a:pt x="586" y="1080"/>
                  </a:lnTo>
                  <a:lnTo>
                    <a:pt x="645" y="1047"/>
                  </a:lnTo>
                  <a:lnTo>
                    <a:pt x="514" y="815"/>
                  </a:lnTo>
                  <a:lnTo>
                    <a:pt x="456" y="847"/>
                  </a:lnTo>
                  <a:close/>
                  <a:moveTo>
                    <a:pt x="684" y="1254"/>
                  </a:moveTo>
                  <a:lnTo>
                    <a:pt x="814" y="1487"/>
                  </a:lnTo>
                  <a:lnTo>
                    <a:pt x="872" y="1455"/>
                  </a:lnTo>
                  <a:lnTo>
                    <a:pt x="742" y="1222"/>
                  </a:lnTo>
                  <a:lnTo>
                    <a:pt x="684" y="1254"/>
                  </a:lnTo>
                  <a:close/>
                  <a:moveTo>
                    <a:pt x="912" y="1662"/>
                  </a:moveTo>
                  <a:lnTo>
                    <a:pt x="1042" y="1894"/>
                  </a:lnTo>
                  <a:lnTo>
                    <a:pt x="1100" y="1862"/>
                  </a:lnTo>
                  <a:lnTo>
                    <a:pt x="970" y="1629"/>
                  </a:lnTo>
                  <a:lnTo>
                    <a:pt x="912" y="1662"/>
                  </a:lnTo>
                  <a:close/>
                  <a:moveTo>
                    <a:pt x="1140" y="2069"/>
                  </a:moveTo>
                  <a:lnTo>
                    <a:pt x="1270" y="2302"/>
                  </a:lnTo>
                  <a:lnTo>
                    <a:pt x="1328" y="2269"/>
                  </a:lnTo>
                  <a:lnTo>
                    <a:pt x="1198" y="2036"/>
                  </a:lnTo>
                  <a:lnTo>
                    <a:pt x="1140" y="2069"/>
                  </a:lnTo>
                  <a:close/>
                  <a:moveTo>
                    <a:pt x="1368" y="2476"/>
                  </a:moveTo>
                  <a:lnTo>
                    <a:pt x="1498" y="2709"/>
                  </a:lnTo>
                  <a:lnTo>
                    <a:pt x="1556" y="2676"/>
                  </a:lnTo>
                  <a:lnTo>
                    <a:pt x="1426" y="2444"/>
                  </a:lnTo>
                  <a:lnTo>
                    <a:pt x="1368" y="2476"/>
                  </a:lnTo>
                  <a:close/>
                  <a:moveTo>
                    <a:pt x="1596" y="2883"/>
                  </a:moveTo>
                  <a:lnTo>
                    <a:pt x="1726" y="3116"/>
                  </a:lnTo>
                  <a:lnTo>
                    <a:pt x="1784" y="3084"/>
                  </a:lnTo>
                  <a:lnTo>
                    <a:pt x="1654" y="2851"/>
                  </a:lnTo>
                  <a:lnTo>
                    <a:pt x="1596" y="2883"/>
                  </a:lnTo>
                  <a:close/>
                  <a:moveTo>
                    <a:pt x="1823" y="3291"/>
                  </a:moveTo>
                  <a:lnTo>
                    <a:pt x="1954" y="3523"/>
                  </a:lnTo>
                  <a:lnTo>
                    <a:pt x="2012" y="3491"/>
                  </a:lnTo>
                  <a:lnTo>
                    <a:pt x="1882" y="3258"/>
                  </a:lnTo>
                  <a:lnTo>
                    <a:pt x="1823" y="3291"/>
                  </a:lnTo>
                  <a:close/>
                  <a:moveTo>
                    <a:pt x="2051" y="3698"/>
                  </a:moveTo>
                  <a:lnTo>
                    <a:pt x="2182" y="3931"/>
                  </a:lnTo>
                  <a:lnTo>
                    <a:pt x="2240" y="3898"/>
                  </a:lnTo>
                  <a:lnTo>
                    <a:pt x="2110" y="3665"/>
                  </a:lnTo>
                  <a:lnTo>
                    <a:pt x="2051" y="3698"/>
                  </a:lnTo>
                  <a:close/>
                  <a:moveTo>
                    <a:pt x="2279" y="4105"/>
                  </a:moveTo>
                  <a:lnTo>
                    <a:pt x="2409" y="4338"/>
                  </a:lnTo>
                  <a:lnTo>
                    <a:pt x="2468" y="4305"/>
                  </a:lnTo>
                  <a:lnTo>
                    <a:pt x="2337" y="4073"/>
                  </a:lnTo>
                  <a:lnTo>
                    <a:pt x="2279" y="4105"/>
                  </a:lnTo>
                  <a:close/>
                  <a:moveTo>
                    <a:pt x="2507" y="4512"/>
                  </a:moveTo>
                  <a:lnTo>
                    <a:pt x="2637" y="4745"/>
                  </a:lnTo>
                  <a:lnTo>
                    <a:pt x="2696" y="4713"/>
                  </a:lnTo>
                  <a:lnTo>
                    <a:pt x="2565" y="4480"/>
                  </a:lnTo>
                  <a:lnTo>
                    <a:pt x="2507" y="4512"/>
                  </a:lnTo>
                  <a:close/>
                  <a:moveTo>
                    <a:pt x="2735" y="4920"/>
                  </a:moveTo>
                  <a:lnTo>
                    <a:pt x="2865" y="5152"/>
                  </a:lnTo>
                  <a:lnTo>
                    <a:pt x="2923" y="5120"/>
                  </a:lnTo>
                  <a:lnTo>
                    <a:pt x="2793" y="4887"/>
                  </a:lnTo>
                  <a:lnTo>
                    <a:pt x="2735" y="4920"/>
                  </a:lnTo>
                  <a:close/>
                  <a:moveTo>
                    <a:pt x="2963" y="5327"/>
                  </a:moveTo>
                  <a:lnTo>
                    <a:pt x="3093" y="5560"/>
                  </a:lnTo>
                  <a:lnTo>
                    <a:pt x="3151" y="5527"/>
                  </a:lnTo>
                  <a:lnTo>
                    <a:pt x="3021" y="5294"/>
                  </a:lnTo>
                  <a:lnTo>
                    <a:pt x="2963" y="5327"/>
                  </a:lnTo>
                  <a:close/>
                  <a:moveTo>
                    <a:pt x="2781" y="5471"/>
                  </a:moveTo>
                  <a:lnTo>
                    <a:pt x="3230" y="5735"/>
                  </a:lnTo>
                  <a:lnTo>
                    <a:pt x="3239" y="5215"/>
                  </a:lnTo>
                  <a:cubicBezTo>
                    <a:pt x="3239" y="5197"/>
                    <a:pt x="3225" y="5181"/>
                    <a:pt x="3206" y="5181"/>
                  </a:cubicBezTo>
                  <a:cubicBezTo>
                    <a:pt x="3188" y="5181"/>
                    <a:pt x="3173" y="5195"/>
                    <a:pt x="3172" y="5214"/>
                  </a:cubicBezTo>
                  <a:lnTo>
                    <a:pt x="3164" y="5677"/>
                  </a:lnTo>
                  <a:lnTo>
                    <a:pt x="3214" y="5649"/>
                  </a:lnTo>
                  <a:lnTo>
                    <a:pt x="2815" y="5414"/>
                  </a:lnTo>
                  <a:cubicBezTo>
                    <a:pt x="2799" y="5404"/>
                    <a:pt x="2779" y="5410"/>
                    <a:pt x="2770" y="5425"/>
                  </a:cubicBezTo>
                  <a:cubicBezTo>
                    <a:pt x="2760" y="5441"/>
                    <a:pt x="2765" y="5462"/>
                    <a:pt x="2781" y="5471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6388100" y="1825625"/>
              <a:ext cx="576263" cy="1195387"/>
            </a:xfrm>
            <a:custGeom>
              <a:avLst/>
              <a:gdLst>
                <a:gd name="T0" fmla="*/ 60 w 2900"/>
                <a:gd name="T1" fmla="*/ 0 h 6014"/>
                <a:gd name="T2" fmla="*/ 2855 w 2900"/>
                <a:gd name="T3" fmla="*/ 5940 h 6014"/>
                <a:gd name="T4" fmla="*/ 2794 w 2900"/>
                <a:gd name="T5" fmla="*/ 5969 h 6014"/>
                <a:gd name="T6" fmla="*/ 0 w 2900"/>
                <a:gd name="T7" fmla="*/ 28 h 6014"/>
                <a:gd name="T8" fmla="*/ 60 w 2900"/>
                <a:gd name="T9" fmla="*/ 0 h 6014"/>
                <a:gd name="T10" fmla="*/ 2898 w 2900"/>
                <a:gd name="T11" fmla="*/ 5496 h 6014"/>
                <a:gd name="T12" fmla="*/ 2853 w 2900"/>
                <a:gd name="T13" fmla="*/ 6014 h 6014"/>
                <a:gd name="T14" fmla="*/ 2424 w 2900"/>
                <a:gd name="T15" fmla="*/ 5719 h 6014"/>
                <a:gd name="T16" fmla="*/ 2416 w 2900"/>
                <a:gd name="T17" fmla="*/ 5673 h 6014"/>
                <a:gd name="T18" fmla="*/ 2462 w 2900"/>
                <a:gd name="T19" fmla="*/ 5664 h 6014"/>
                <a:gd name="T20" fmla="*/ 2843 w 2900"/>
                <a:gd name="T21" fmla="*/ 5927 h 6014"/>
                <a:gd name="T22" fmla="*/ 2791 w 2900"/>
                <a:gd name="T23" fmla="*/ 5951 h 6014"/>
                <a:gd name="T24" fmla="*/ 2832 w 2900"/>
                <a:gd name="T25" fmla="*/ 5490 h 6014"/>
                <a:gd name="T26" fmla="*/ 2868 w 2900"/>
                <a:gd name="T27" fmla="*/ 5460 h 6014"/>
                <a:gd name="T28" fmla="*/ 2898 w 2900"/>
                <a:gd name="T29" fmla="*/ 5496 h 6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0" h="6014">
                  <a:moveTo>
                    <a:pt x="60" y="0"/>
                  </a:moveTo>
                  <a:lnTo>
                    <a:pt x="2855" y="5940"/>
                  </a:lnTo>
                  <a:lnTo>
                    <a:pt x="2794" y="5969"/>
                  </a:lnTo>
                  <a:lnTo>
                    <a:pt x="0" y="28"/>
                  </a:lnTo>
                  <a:lnTo>
                    <a:pt x="60" y="0"/>
                  </a:lnTo>
                  <a:close/>
                  <a:moveTo>
                    <a:pt x="2898" y="5496"/>
                  </a:moveTo>
                  <a:lnTo>
                    <a:pt x="2853" y="6014"/>
                  </a:lnTo>
                  <a:lnTo>
                    <a:pt x="2424" y="5719"/>
                  </a:lnTo>
                  <a:cubicBezTo>
                    <a:pt x="2409" y="5709"/>
                    <a:pt x="2405" y="5688"/>
                    <a:pt x="2416" y="5673"/>
                  </a:cubicBezTo>
                  <a:cubicBezTo>
                    <a:pt x="2426" y="5658"/>
                    <a:pt x="2447" y="5654"/>
                    <a:pt x="2462" y="5664"/>
                  </a:cubicBezTo>
                  <a:lnTo>
                    <a:pt x="2843" y="5927"/>
                  </a:lnTo>
                  <a:lnTo>
                    <a:pt x="2791" y="5951"/>
                  </a:lnTo>
                  <a:lnTo>
                    <a:pt x="2832" y="5490"/>
                  </a:lnTo>
                  <a:cubicBezTo>
                    <a:pt x="2834" y="5472"/>
                    <a:pt x="2850" y="5458"/>
                    <a:pt x="2868" y="5460"/>
                  </a:cubicBezTo>
                  <a:cubicBezTo>
                    <a:pt x="2887" y="5461"/>
                    <a:pt x="2900" y="5478"/>
                    <a:pt x="2898" y="5496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7146925" y="1828800"/>
              <a:ext cx="644525" cy="1189037"/>
            </a:xfrm>
            <a:custGeom>
              <a:avLst/>
              <a:gdLst>
                <a:gd name="T0" fmla="*/ 126 w 3249"/>
                <a:gd name="T1" fmla="*/ 5720 h 5986"/>
                <a:gd name="T2" fmla="*/ 59 w 3249"/>
                <a:gd name="T3" fmla="*/ 5986 h 5986"/>
                <a:gd name="T4" fmla="*/ 221 w 3249"/>
                <a:gd name="T5" fmla="*/ 5543 h 5986"/>
                <a:gd name="T6" fmla="*/ 405 w 3249"/>
                <a:gd name="T7" fmla="*/ 5340 h 5986"/>
                <a:gd name="T8" fmla="*/ 221 w 3249"/>
                <a:gd name="T9" fmla="*/ 5543 h 5986"/>
                <a:gd name="T10" fmla="*/ 567 w 3249"/>
                <a:gd name="T11" fmla="*/ 4897 h 5986"/>
                <a:gd name="T12" fmla="*/ 500 w 3249"/>
                <a:gd name="T13" fmla="*/ 5164 h 5986"/>
                <a:gd name="T14" fmla="*/ 661 w 3249"/>
                <a:gd name="T15" fmla="*/ 4721 h 5986"/>
                <a:gd name="T16" fmla="*/ 846 w 3249"/>
                <a:gd name="T17" fmla="*/ 4517 h 5986"/>
                <a:gd name="T18" fmla="*/ 661 w 3249"/>
                <a:gd name="T19" fmla="*/ 4721 h 5986"/>
                <a:gd name="T20" fmla="*/ 1008 w 3249"/>
                <a:gd name="T21" fmla="*/ 4074 h 5986"/>
                <a:gd name="T22" fmla="*/ 941 w 3249"/>
                <a:gd name="T23" fmla="*/ 4341 h 5986"/>
                <a:gd name="T24" fmla="*/ 1102 w 3249"/>
                <a:gd name="T25" fmla="*/ 3898 h 5986"/>
                <a:gd name="T26" fmla="*/ 1287 w 3249"/>
                <a:gd name="T27" fmla="*/ 3695 h 5986"/>
                <a:gd name="T28" fmla="*/ 1102 w 3249"/>
                <a:gd name="T29" fmla="*/ 3898 h 5986"/>
                <a:gd name="T30" fmla="*/ 1449 w 3249"/>
                <a:gd name="T31" fmla="*/ 3252 h 5986"/>
                <a:gd name="T32" fmla="*/ 1382 w 3249"/>
                <a:gd name="T33" fmla="*/ 3518 h 5986"/>
                <a:gd name="T34" fmla="*/ 1543 w 3249"/>
                <a:gd name="T35" fmla="*/ 3075 h 5986"/>
                <a:gd name="T36" fmla="*/ 1728 w 3249"/>
                <a:gd name="T37" fmla="*/ 2872 h 5986"/>
                <a:gd name="T38" fmla="*/ 1543 w 3249"/>
                <a:gd name="T39" fmla="*/ 3075 h 5986"/>
                <a:gd name="T40" fmla="*/ 1890 w 3249"/>
                <a:gd name="T41" fmla="*/ 2429 h 5986"/>
                <a:gd name="T42" fmla="*/ 1822 w 3249"/>
                <a:gd name="T43" fmla="*/ 2696 h 5986"/>
                <a:gd name="T44" fmla="*/ 1984 w 3249"/>
                <a:gd name="T45" fmla="*/ 2253 h 5986"/>
                <a:gd name="T46" fmla="*/ 2169 w 3249"/>
                <a:gd name="T47" fmla="*/ 2049 h 5986"/>
                <a:gd name="T48" fmla="*/ 1984 w 3249"/>
                <a:gd name="T49" fmla="*/ 2253 h 5986"/>
                <a:gd name="T50" fmla="*/ 2331 w 3249"/>
                <a:gd name="T51" fmla="*/ 1607 h 5986"/>
                <a:gd name="T52" fmla="*/ 2263 w 3249"/>
                <a:gd name="T53" fmla="*/ 1873 h 5986"/>
                <a:gd name="T54" fmla="*/ 2425 w 3249"/>
                <a:gd name="T55" fmla="*/ 1430 h 5986"/>
                <a:gd name="T56" fmla="*/ 2610 w 3249"/>
                <a:gd name="T57" fmla="*/ 1227 h 5986"/>
                <a:gd name="T58" fmla="*/ 2425 w 3249"/>
                <a:gd name="T59" fmla="*/ 1430 h 5986"/>
                <a:gd name="T60" fmla="*/ 2772 w 3249"/>
                <a:gd name="T61" fmla="*/ 784 h 5986"/>
                <a:gd name="T62" fmla="*/ 2704 w 3249"/>
                <a:gd name="T63" fmla="*/ 1050 h 5986"/>
                <a:gd name="T64" fmla="*/ 2866 w 3249"/>
                <a:gd name="T65" fmla="*/ 608 h 5986"/>
                <a:gd name="T66" fmla="*/ 3051 w 3249"/>
                <a:gd name="T67" fmla="*/ 404 h 5986"/>
                <a:gd name="T68" fmla="*/ 2866 w 3249"/>
                <a:gd name="T69" fmla="*/ 608 h 5986"/>
                <a:gd name="T70" fmla="*/ 3169 w 3249"/>
                <a:gd name="T71" fmla="*/ 42 h 5986"/>
                <a:gd name="T72" fmla="*/ 3145 w 3249"/>
                <a:gd name="T73" fmla="*/ 228 h 5986"/>
                <a:gd name="T74" fmla="*/ 2786 w 3249"/>
                <a:gd name="T75" fmla="*/ 272 h 5986"/>
                <a:gd name="T76" fmla="*/ 3248 w 3249"/>
                <a:gd name="T77" fmla="*/ 520 h 5986"/>
                <a:gd name="T78" fmla="*/ 3182 w 3249"/>
                <a:gd name="T79" fmla="*/ 522 h 5986"/>
                <a:gd name="T80" fmla="*/ 3216 w 3249"/>
                <a:gd name="T81" fmla="*/ 87 h 5986"/>
                <a:gd name="T82" fmla="*/ 2775 w 3249"/>
                <a:gd name="T83" fmla="*/ 318 h 5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49" h="5986">
                  <a:moveTo>
                    <a:pt x="0" y="5955"/>
                  </a:moveTo>
                  <a:lnTo>
                    <a:pt x="126" y="5720"/>
                  </a:lnTo>
                  <a:lnTo>
                    <a:pt x="185" y="5751"/>
                  </a:lnTo>
                  <a:lnTo>
                    <a:pt x="59" y="5986"/>
                  </a:lnTo>
                  <a:lnTo>
                    <a:pt x="0" y="5955"/>
                  </a:lnTo>
                  <a:close/>
                  <a:moveTo>
                    <a:pt x="221" y="5543"/>
                  </a:moveTo>
                  <a:lnTo>
                    <a:pt x="347" y="5308"/>
                  </a:lnTo>
                  <a:lnTo>
                    <a:pt x="405" y="5340"/>
                  </a:lnTo>
                  <a:lnTo>
                    <a:pt x="279" y="5575"/>
                  </a:lnTo>
                  <a:lnTo>
                    <a:pt x="221" y="5543"/>
                  </a:lnTo>
                  <a:close/>
                  <a:moveTo>
                    <a:pt x="441" y="5132"/>
                  </a:moveTo>
                  <a:lnTo>
                    <a:pt x="567" y="4897"/>
                  </a:lnTo>
                  <a:lnTo>
                    <a:pt x="626" y="4928"/>
                  </a:lnTo>
                  <a:lnTo>
                    <a:pt x="500" y="5164"/>
                  </a:lnTo>
                  <a:lnTo>
                    <a:pt x="441" y="5132"/>
                  </a:lnTo>
                  <a:close/>
                  <a:moveTo>
                    <a:pt x="661" y="4721"/>
                  </a:moveTo>
                  <a:lnTo>
                    <a:pt x="787" y="4486"/>
                  </a:lnTo>
                  <a:lnTo>
                    <a:pt x="846" y="4517"/>
                  </a:lnTo>
                  <a:lnTo>
                    <a:pt x="720" y="4752"/>
                  </a:lnTo>
                  <a:lnTo>
                    <a:pt x="661" y="4721"/>
                  </a:lnTo>
                  <a:close/>
                  <a:moveTo>
                    <a:pt x="882" y="4309"/>
                  </a:moveTo>
                  <a:lnTo>
                    <a:pt x="1008" y="4074"/>
                  </a:lnTo>
                  <a:lnTo>
                    <a:pt x="1067" y="4106"/>
                  </a:lnTo>
                  <a:lnTo>
                    <a:pt x="941" y="4341"/>
                  </a:lnTo>
                  <a:lnTo>
                    <a:pt x="882" y="4309"/>
                  </a:lnTo>
                  <a:close/>
                  <a:moveTo>
                    <a:pt x="1102" y="3898"/>
                  </a:moveTo>
                  <a:lnTo>
                    <a:pt x="1228" y="3663"/>
                  </a:lnTo>
                  <a:lnTo>
                    <a:pt x="1287" y="3695"/>
                  </a:lnTo>
                  <a:lnTo>
                    <a:pt x="1161" y="3930"/>
                  </a:lnTo>
                  <a:lnTo>
                    <a:pt x="1102" y="3898"/>
                  </a:lnTo>
                  <a:close/>
                  <a:moveTo>
                    <a:pt x="1323" y="3487"/>
                  </a:moveTo>
                  <a:lnTo>
                    <a:pt x="1449" y="3252"/>
                  </a:lnTo>
                  <a:lnTo>
                    <a:pt x="1508" y="3283"/>
                  </a:lnTo>
                  <a:lnTo>
                    <a:pt x="1382" y="3518"/>
                  </a:lnTo>
                  <a:lnTo>
                    <a:pt x="1323" y="3487"/>
                  </a:lnTo>
                  <a:close/>
                  <a:moveTo>
                    <a:pt x="1543" y="3075"/>
                  </a:moveTo>
                  <a:lnTo>
                    <a:pt x="1669" y="2840"/>
                  </a:lnTo>
                  <a:lnTo>
                    <a:pt x="1728" y="2872"/>
                  </a:lnTo>
                  <a:lnTo>
                    <a:pt x="1602" y="3107"/>
                  </a:lnTo>
                  <a:lnTo>
                    <a:pt x="1543" y="3075"/>
                  </a:lnTo>
                  <a:close/>
                  <a:moveTo>
                    <a:pt x="1764" y="2664"/>
                  </a:moveTo>
                  <a:lnTo>
                    <a:pt x="1890" y="2429"/>
                  </a:lnTo>
                  <a:lnTo>
                    <a:pt x="1948" y="2461"/>
                  </a:lnTo>
                  <a:lnTo>
                    <a:pt x="1822" y="2696"/>
                  </a:lnTo>
                  <a:lnTo>
                    <a:pt x="1764" y="2664"/>
                  </a:lnTo>
                  <a:close/>
                  <a:moveTo>
                    <a:pt x="1984" y="2253"/>
                  </a:moveTo>
                  <a:lnTo>
                    <a:pt x="2110" y="2018"/>
                  </a:lnTo>
                  <a:lnTo>
                    <a:pt x="2169" y="2049"/>
                  </a:lnTo>
                  <a:lnTo>
                    <a:pt x="2043" y="2284"/>
                  </a:lnTo>
                  <a:lnTo>
                    <a:pt x="1984" y="2253"/>
                  </a:lnTo>
                  <a:close/>
                  <a:moveTo>
                    <a:pt x="2205" y="1842"/>
                  </a:moveTo>
                  <a:lnTo>
                    <a:pt x="2331" y="1607"/>
                  </a:lnTo>
                  <a:lnTo>
                    <a:pt x="2389" y="1638"/>
                  </a:lnTo>
                  <a:lnTo>
                    <a:pt x="2263" y="1873"/>
                  </a:lnTo>
                  <a:lnTo>
                    <a:pt x="2205" y="1842"/>
                  </a:lnTo>
                  <a:close/>
                  <a:moveTo>
                    <a:pt x="2425" y="1430"/>
                  </a:moveTo>
                  <a:lnTo>
                    <a:pt x="2551" y="1195"/>
                  </a:lnTo>
                  <a:lnTo>
                    <a:pt x="2610" y="1227"/>
                  </a:lnTo>
                  <a:lnTo>
                    <a:pt x="2484" y="1462"/>
                  </a:lnTo>
                  <a:lnTo>
                    <a:pt x="2425" y="1430"/>
                  </a:lnTo>
                  <a:close/>
                  <a:moveTo>
                    <a:pt x="2646" y="1019"/>
                  </a:moveTo>
                  <a:lnTo>
                    <a:pt x="2772" y="784"/>
                  </a:lnTo>
                  <a:lnTo>
                    <a:pt x="2830" y="815"/>
                  </a:lnTo>
                  <a:lnTo>
                    <a:pt x="2704" y="1050"/>
                  </a:lnTo>
                  <a:lnTo>
                    <a:pt x="2646" y="1019"/>
                  </a:lnTo>
                  <a:close/>
                  <a:moveTo>
                    <a:pt x="2866" y="608"/>
                  </a:moveTo>
                  <a:lnTo>
                    <a:pt x="2992" y="373"/>
                  </a:lnTo>
                  <a:lnTo>
                    <a:pt x="3051" y="404"/>
                  </a:lnTo>
                  <a:lnTo>
                    <a:pt x="2925" y="639"/>
                  </a:lnTo>
                  <a:lnTo>
                    <a:pt x="2866" y="608"/>
                  </a:lnTo>
                  <a:close/>
                  <a:moveTo>
                    <a:pt x="3086" y="196"/>
                  </a:moveTo>
                  <a:lnTo>
                    <a:pt x="3169" y="42"/>
                  </a:lnTo>
                  <a:lnTo>
                    <a:pt x="3228" y="74"/>
                  </a:lnTo>
                  <a:lnTo>
                    <a:pt x="3145" y="228"/>
                  </a:lnTo>
                  <a:lnTo>
                    <a:pt x="3086" y="196"/>
                  </a:lnTo>
                  <a:close/>
                  <a:moveTo>
                    <a:pt x="2786" y="272"/>
                  </a:moveTo>
                  <a:lnTo>
                    <a:pt x="3230" y="0"/>
                  </a:lnTo>
                  <a:lnTo>
                    <a:pt x="3248" y="520"/>
                  </a:lnTo>
                  <a:cubicBezTo>
                    <a:pt x="3249" y="538"/>
                    <a:pt x="3235" y="554"/>
                    <a:pt x="3216" y="554"/>
                  </a:cubicBezTo>
                  <a:cubicBezTo>
                    <a:pt x="3198" y="555"/>
                    <a:pt x="3182" y="541"/>
                    <a:pt x="3182" y="522"/>
                  </a:cubicBezTo>
                  <a:lnTo>
                    <a:pt x="3165" y="59"/>
                  </a:lnTo>
                  <a:lnTo>
                    <a:pt x="3216" y="87"/>
                  </a:lnTo>
                  <a:lnTo>
                    <a:pt x="2821" y="329"/>
                  </a:lnTo>
                  <a:cubicBezTo>
                    <a:pt x="2805" y="339"/>
                    <a:pt x="2785" y="334"/>
                    <a:pt x="2775" y="318"/>
                  </a:cubicBezTo>
                  <a:cubicBezTo>
                    <a:pt x="2766" y="302"/>
                    <a:pt x="2771" y="282"/>
                    <a:pt x="2786" y="272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568510" y="2609850"/>
              <a:ext cx="3051362" cy="981075"/>
            </a:xfrm>
            <a:custGeom>
              <a:avLst/>
              <a:gdLst>
                <a:gd name="T0" fmla="*/ 0 w 9667"/>
                <a:gd name="T1" fmla="*/ 33 h 2467"/>
                <a:gd name="T2" fmla="*/ 33 w 9667"/>
                <a:gd name="T3" fmla="*/ 0 h 2467"/>
                <a:gd name="T4" fmla="*/ 9633 w 9667"/>
                <a:gd name="T5" fmla="*/ 0 h 2467"/>
                <a:gd name="T6" fmla="*/ 9667 w 9667"/>
                <a:gd name="T7" fmla="*/ 33 h 2467"/>
                <a:gd name="T8" fmla="*/ 9667 w 9667"/>
                <a:gd name="T9" fmla="*/ 2433 h 2467"/>
                <a:gd name="T10" fmla="*/ 9633 w 9667"/>
                <a:gd name="T11" fmla="*/ 2467 h 2467"/>
                <a:gd name="T12" fmla="*/ 33 w 9667"/>
                <a:gd name="T13" fmla="*/ 2467 h 2467"/>
                <a:gd name="T14" fmla="*/ 0 w 9667"/>
                <a:gd name="T15" fmla="*/ 2433 h 2467"/>
                <a:gd name="T16" fmla="*/ 0 w 9667"/>
                <a:gd name="T17" fmla="*/ 33 h 2467"/>
                <a:gd name="T18" fmla="*/ 67 w 9667"/>
                <a:gd name="T19" fmla="*/ 2433 h 2467"/>
                <a:gd name="T20" fmla="*/ 33 w 9667"/>
                <a:gd name="T21" fmla="*/ 2400 h 2467"/>
                <a:gd name="T22" fmla="*/ 9633 w 9667"/>
                <a:gd name="T23" fmla="*/ 2400 h 2467"/>
                <a:gd name="T24" fmla="*/ 9600 w 9667"/>
                <a:gd name="T25" fmla="*/ 2433 h 2467"/>
                <a:gd name="T26" fmla="*/ 9600 w 9667"/>
                <a:gd name="T27" fmla="*/ 33 h 2467"/>
                <a:gd name="T28" fmla="*/ 9633 w 9667"/>
                <a:gd name="T29" fmla="*/ 67 h 2467"/>
                <a:gd name="T30" fmla="*/ 33 w 9667"/>
                <a:gd name="T31" fmla="*/ 67 h 2467"/>
                <a:gd name="T32" fmla="*/ 67 w 9667"/>
                <a:gd name="T33" fmla="*/ 33 h 2467"/>
                <a:gd name="T34" fmla="*/ 67 w 9667"/>
                <a:gd name="T35" fmla="*/ 2433 h 2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67" h="2467">
                  <a:moveTo>
                    <a:pt x="0" y="33"/>
                  </a:moveTo>
                  <a:cubicBezTo>
                    <a:pt x="0" y="15"/>
                    <a:pt x="15" y="0"/>
                    <a:pt x="33" y="0"/>
                  </a:cubicBezTo>
                  <a:lnTo>
                    <a:pt x="9633" y="0"/>
                  </a:lnTo>
                  <a:cubicBezTo>
                    <a:pt x="9652" y="0"/>
                    <a:pt x="9667" y="15"/>
                    <a:pt x="9667" y="33"/>
                  </a:cubicBezTo>
                  <a:lnTo>
                    <a:pt x="9667" y="2433"/>
                  </a:lnTo>
                  <a:cubicBezTo>
                    <a:pt x="9667" y="2452"/>
                    <a:pt x="9652" y="2467"/>
                    <a:pt x="9633" y="2467"/>
                  </a:cubicBezTo>
                  <a:lnTo>
                    <a:pt x="33" y="2467"/>
                  </a:lnTo>
                  <a:cubicBezTo>
                    <a:pt x="15" y="2467"/>
                    <a:pt x="0" y="2452"/>
                    <a:pt x="0" y="2433"/>
                  </a:cubicBezTo>
                  <a:lnTo>
                    <a:pt x="0" y="33"/>
                  </a:lnTo>
                  <a:close/>
                  <a:moveTo>
                    <a:pt x="67" y="2433"/>
                  </a:moveTo>
                  <a:lnTo>
                    <a:pt x="33" y="2400"/>
                  </a:lnTo>
                  <a:lnTo>
                    <a:pt x="9633" y="2400"/>
                  </a:lnTo>
                  <a:lnTo>
                    <a:pt x="9600" y="2433"/>
                  </a:lnTo>
                  <a:lnTo>
                    <a:pt x="9600" y="33"/>
                  </a:lnTo>
                  <a:lnTo>
                    <a:pt x="9633" y="67"/>
                  </a:lnTo>
                  <a:lnTo>
                    <a:pt x="33" y="67"/>
                  </a:lnTo>
                  <a:lnTo>
                    <a:pt x="67" y="33"/>
                  </a:lnTo>
                  <a:lnTo>
                    <a:pt x="67" y="2433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7153275" y="3046413"/>
              <a:ext cx="714375" cy="107950"/>
            </a:xfrm>
            <a:custGeom>
              <a:avLst/>
              <a:gdLst>
                <a:gd name="T0" fmla="*/ 0 w 3601"/>
                <a:gd name="T1" fmla="*/ 304 h 542"/>
                <a:gd name="T2" fmla="*/ 267 w 3601"/>
                <a:gd name="T3" fmla="*/ 304 h 542"/>
                <a:gd name="T4" fmla="*/ 267 w 3601"/>
                <a:gd name="T5" fmla="*/ 238 h 542"/>
                <a:gd name="T6" fmla="*/ 0 w 3601"/>
                <a:gd name="T7" fmla="*/ 238 h 542"/>
                <a:gd name="T8" fmla="*/ 0 w 3601"/>
                <a:gd name="T9" fmla="*/ 304 h 542"/>
                <a:gd name="T10" fmla="*/ 467 w 3601"/>
                <a:gd name="T11" fmla="*/ 304 h 542"/>
                <a:gd name="T12" fmla="*/ 734 w 3601"/>
                <a:gd name="T13" fmla="*/ 304 h 542"/>
                <a:gd name="T14" fmla="*/ 734 w 3601"/>
                <a:gd name="T15" fmla="*/ 238 h 542"/>
                <a:gd name="T16" fmla="*/ 467 w 3601"/>
                <a:gd name="T17" fmla="*/ 238 h 542"/>
                <a:gd name="T18" fmla="*/ 467 w 3601"/>
                <a:gd name="T19" fmla="*/ 304 h 542"/>
                <a:gd name="T20" fmla="*/ 934 w 3601"/>
                <a:gd name="T21" fmla="*/ 304 h 542"/>
                <a:gd name="T22" fmla="*/ 1200 w 3601"/>
                <a:gd name="T23" fmla="*/ 304 h 542"/>
                <a:gd name="T24" fmla="*/ 1200 w 3601"/>
                <a:gd name="T25" fmla="*/ 238 h 542"/>
                <a:gd name="T26" fmla="*/ 934 w 3601"/>
                <a:gd name="T27" fmla="*/ 238 h 542"/>
                <a:gd name="T28" fmla="*/ 934 w 3601"/>
                <a:gd name="T29" fmla="*/ 304 h 542"/>
                <a:gd name="T30" fmla="*/ 1400 w 3601"/>
                <a:gd name="T31" fmla="*/ 304 h 542"/>
                <a:gd name="T32" fmla="*/ 1667 w 3601"/>
                <a:gd name="T33" fmla="*/ 304 h 542"/>
                <a:gd name="T34" fmla="*/ 1667 w 3601"/>
                <a:gd name="T35" fmla="*/ 238 h 542"/>
                <a:gd name="T36" fmla="*/ 1400 w 3601"/>
                <a:gd name="T37" fmla="*/ 238 h 542"/>
                <a:gd name="T38" fmla="*/ 1400 w 3601"/>
                <a:gd name="T39" fmla="*/ 304 h 542"/>
                <a:gd name="T40" fmla="*/ 1867 w 3601"/>
                <a:gd name="T41" fmla="*/ 304 h 542"/>
                <a:gd name="T42" fmla="*/ 2134 w 3601"/>
                <a:gd name="T43" fmla="*/ 304 h 542"/>
                <a:gd name="T44" fmla="*/ 2134 w 3601"/>
                <a:gd name="T45" fmla="*/ 238 h 542"/>
                <a:gd name="T46" fmla="*/ 1867 w 3601"/>
                <a:gd name="T47" fmla="*/ 238 h 542"/>
                <a:gd name="T48" fmla="*/ 1867 w 3601"/>
                <a:gd name="T49" fmla="*/ 304 h 542"/>
                <a:gd name="T50" fmla="*/ 2334 w 3601"/>
                <a:gd name="T51" fmla="*/ 304 h 542"/>
                <a:gd name="T52" fmla="*/ 2600 w 3601"/>
                <a:gd name="T53" fmla="*/ 304 h 542"/>
                <a:gd name="T54" fmla="*/ 2600 w 3601"/>
                <a:gd name="T55" fmla="*/ 238 h 542"/>
                <a:gd name="T56" fmla="*/ 2334 w 3601"/>
                <a:gd name="T57" fmla="*/ 238 h 542"/>
                <a:gd name="T58" fmla="*/ 2334 w 3601"/>
                <a:gd name="T59" fmla="*/ 304 h 542"/>
                <a:gd name="T60" fmla="*/ 2800 w 3601"/>
                <a:gd name="T61" fmla="*/ 304 h 542"/>
                <a:gd name="T62" fmla="*/ 3067 w 3601"/>
                <a:gd name="T63" fmla="*/ 304 h 542"/>
                <a:gd name="T64" fmla="*/ 3067 w 3601"/>
                <a:gd name="T65" fmla="*/ 238 h 542"/>
                <a:gd name="T66" fmla="*/ 2800 w 3601"/>
                <a:gd name="T67" fmla="*/ 238 h 542"/>
                <a:gd name="T68" fmla="*/ 2800 w 3601"/>
                <a:gd name="T69" fmla="*/ 304 h 542"/>
                <a:gd name="T70" fmla="*/ 3267 w 3601"/>
                <a:gd name="T71" fmla="*/ 304 h 542"/>
                <a:gd name="T72" fmla="*/ 3534 w 3601"/>
                <a:gd name="T73" fmla="*/ 304 h 542"/>
                <a:gd name="T74" fmla="*/ 3534 w 3601"/>
                <a:gd name="T75" fmla="*/ 238 h 542"/>
                <a:gd name="T76" fmla="*/ 3267 w 3601"/>
                <a:gd name="T77" fmla="*/ 238 h 542"/>
                <a:gd name="T78" fmla="*/ 3267 w 3601"/>
                <a:gd name="T79" fmla="*/ 304 h 542"/>
                <a:gd name="T80" fmla="*/ 3151 w 3601"/>
                <a:gd name="T81" fmla="*/ 533 h 542"/>
                <a:gd name="T82" fmla="*/ 3601 w 3601"/>
                <a:gd name="T83" fmla="*/ 271 h 542"/>
                <a:gd name="T84" fmla="*/ 3151 w 3601"/>
                <a:gd name="T85" fmla="*/ 9 h 542"/>
                <a:gd name="T86" fmla="*/ 3106 w 3601"/>
                <a:gd name="T87" fmla="*/ 21 h 542"/>
                <a:gd name="T88" fmla="*/ 3118 w 3601"/>
                <a:gd name="T89" fmla="*/ 66 h 542"/>
                <a:gd name="T90" fmla="*/ 3518 w 3601"/>
                <a:gd name="T91" fmla="*/ 300 h 542"/>
                <a:gd name="T92" fmla="*/ 3518 w 3601"/>
                <a:gd name="T93" fmla="*/ 242 h 542"/>
                <a:gd name="T94" fmla="*/ 3118 w 3601"/>
                <a:gd name="T95" fmla="*/ 476 h 542"/>
                <a:gd name="T96" fmla="*/ 3106 w 3601"/>
                <a:gd name="T97" fmla="*/ 521 h 542"/>
                <a:gd name="T98" fmla="*/ 3151 w 3601"/>
                <a:gd name="T99" fmla="*/ 53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01" h="542">
                  <a:moveTo>
                    <a:pt x="0" y="304"/>
                  </a:moveTo>
                  <a:lnTo>
                    <a:pt x="267" y="304"/>
                  </a:lnTo>
                  <a:lnTo>
                    <a:pt x="267" y="238"/>
                  </a:lnTo>
                  <a:lnTo>
                    <a:pt x="0" y="238"/>
                  </a:lnTo>
                  <a:lnTo>
                    <a:pt x="0" y="304"/>
                  </a:lnTo>
                  <a:close/>
                  <a:moveTo>
                    <a:pt x="467" y="304"/>
                  </a:moveTo>
                  <a:lnTo>
                    <a:pt x="734" y="304"/>
                  </a:lnTo>
                  <a:lnTo>
                    <a:pt x="734" y="238"/>
                  </a:lnTo>
                  <a:lnTo>
                    <a:pt x="467" y="238"/>
                  </a:lnTo>
                  <a:lnTo>
                    <a:pt x="467" y="304"/>
                  </a:lnTo>
                  <a:close/>
                  <a:moveTo>
                    <a:pt x="934" y="304"/>
                  </a:moveTo>
                  <a:lnTo>
                    <a:pt x="1200" y="304"/>
                  </a:lnTo>
                  <a:lnTo>
                    <a:pt x="1200" y="238"/>
                  </a:lnTo>
                  <a:lnTo>
                    <a:pt x="934" y="238"/>
                  </a:lnTo>
                  <a:lnTo>
                    <a:pt x="934" y="304"/>
                  </a:lnTo>
                  <a:close/>
                  <a:moveTo>
                    <a:pt x="1400" y="304"/>
                  </a:moveTo>
                  <a:lnTo>
                    <a:pt x="1667" y="304"/>
                  </a:lnTo>
                  <a:lnTo>
                    <a:pt x="1667" y="238"/>
                  </a:lnTo>
                  <a:lnTo>
                    <a:pt x="1400" y="238"/>
                  </a:lnTo>
                  <a:lnTo>
                    <a:pt x="1400" y="304"/>
                  </a:lnTo>
                  <a:close/>
                  <a:moveTo>
                    <a:pt x="1867" y="304"/>
                  </a:moveTo>
                  <a:lnTo>
                    <a:pt x="2134" y="304"/>
                  </a:lnTo>
                  <a:lnTo>
                    <a:pt x="2134" y="238"/>
                  </a:lnTo>
                  <a:lnTo>
                    <a:pt x="1867" y="238"/>
                  </a:lnTo>
                  <a:lnTo>
                    <a:pt x="1867" y="304"/>
                  </a:lnTo>
                  <a:close/>
                  <a:moveTo>
                    <a:pt x="2334" y="304"/>
                  </a:moveTo>
                  <a:lnTo>
                    <a:pt x="2600" y="304"/>
                  </a:lnTo>
                  <a:lnTo>
                    <a:pt x="2600" y="238"/>
                  </a:lnTo>
                  <a:lnTo>
                    <a:pt x="2334" y="238"/>
                  </a:lnTo>
                  <a:lnTo>
                    <a:pt x="2334" y="304"/>
                  </a:lnTo>
                  <a:close/>
                  <a:moveTo>
                    <a:pt x="2800" y="304"/>
                  </a:moveTo>
                  <a:lnTo>
                    <a:pt x="3067" y="304"/>
                  </a:lnTo>
                  <a:lnTo>
                    <a:pt x="3067" y="238"/>
                  </a:lnTo>
                  <a:lnTo>
                    <a:pt x="2800" y="238"/>
                  </a:lnTo>
                  <a:lnTo>
                    <a:pt x="2800" y="304"/>
                  </a:lnTo>
                  <a:close/>
                  <a:moveTo>
                    <a:pt x="3267" y="304"/>
                  </a:moveTo>
                  <a:lnTo>
                    <a:pt x="3534" y="304"/>
                  </a:lnTo>
                  <a:lnTo>
                    <a:pt x="3534" y="238"/>
                  </a:lnTo>
                  <a:lnTo>
                    <a:pt x="3267" y="238"/>
                  </a:lnTo>
                  <a:lnTo>
                    <a:pt x="3267" y="304"/>
                  </a:lnTo>
                  <a:close/>
                  <a:moveTo>
                    <a:pt x="3151" y="533"/>
                  </a:moveTo>
                  <a:lnTo>
                    <a:pt x="3601" y="271"/>
                  </a:lnTo>
                  <a:lnTo>
                    <a:pt x="3151" y="9"/>
                  </a:lnTo>
                  <a:cubicBezTo>
                    <a:pt x="3135" y="0"/>
                    <a:pt x="3115" y="5"/>
                    <a:pt x="3106" y="21"/>
                  </a:cubicBezTo>
                  <a:cubicBezTo>
                    <a:pt x="3096" y="37"/>
                    <a:pt x="3102" y="57"/>
                    <a:pt x="3118" y="66"/>
                  </a:cubicBezTo>
                  <a:lnTo>
                    <a:pt x="3518" y="300"/>
                  </a:lnTo>
                  <a:lnTo>
                    <a:pt x="3518" y="242"/>
                  </a:lnTo>
                  <a:lnTo>
                    <a:pt x="3118" y="476"/>
                  </a:lnTo>
                  <a:cubicBezTo>
                    <a:pt x="3102" y="485"/>
                    <a:pt x="3096" y="505"/>
                    <a:pt x="3106" y="521"/>
                  </a:cubicBezTo>
                  <a:cubicBezTo>
                    <a:pt x="3115" y="537"/>
                    <a:pt x="3135" y="542"/>
                    <a:pt x="3151" y="533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4553973" y="2927350"/>
              <a:ext cx="8477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Canopy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4650192" y="4210050"/>
              <a:ext cx="8318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Surface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/>
          </p:nvSpPr>
          <p:spPr bwMode="auto">
            <a:xfrm>
              <a:off x="6200775" y="3046413"/>
              <a:ext cx="595313" cy="107950"/>
            </a:xfrm>
            <a:custGeom>
              <a:avLst/>
              <a:gdLst>
                <a:gd name="T0" fmla="*/ 0 w 3001"/>
                <a:gd name="T1" fmla="*/ 238 h 542"/>
                <a:gd name="T2" fmla="*/ 2934 w 3001"/>
                <a:gd name="T3" fmla="*/ 238 h 542"/>
                <a:gd name="T4" fmla="*/ 2934 w 3001"/>
                <a:gd name="T5" fmla="*/ 304 h 542"/>
                <a:gd name="T6" fmla="*/ 0 w 3001"/>
                <a:gd name="T7" fmla="*/ 304 h 542"/>
                <a:gd name="T8" fmla="*/ 0 w 3001"/>
                <a:gd name="T9" fmla="*/ 238 h 542"/>
                <a:gd name="T10" fmla="*/ 2551 w 3001"/>
                <a:gd name="T11" fmla="*/ 9 h 542"/>
                <a:gd name="T12" fmla="*/ 3001 w 3001"/>
                <a:gd name="T13" fmla="*/ 271 h 542"/>
                <a:gd name="T14" fmla="*/ 2551 w 3001"/>
                <a:gd name="T15" fmla="*/ 533 h 542"/>
                <a:gd name="T16" fmla="*/ 2506 w 3001"/>
                <a:gd name="T17" fmla="*/ 521 h 542"/>
                <a:gd name="T18" fmla="*/ 2518 w 3001"/>
                <a:gd name="T19" fmla="*/ 476 h 542"/>
                <a:gd name="T20" fmla="*/ 2918 w 3001"/>
                <a:gd name="T21" fmla="*/ 242 h 542"/>
                <a:gd name="T22" fmla="*/ 2918 w 3001"/>
                <a:gd name="T23" fmla="*/ 300 h 542"/>
                <a:gd name="T24" fmla="*/ 2518 w 3001"/>
                <a:gd name="T25" fmla="*/ 66 h 542"/>
                <a:gd name="T26" fmla="*/ 2506 w 3001"/>
                <a:gd name="T27" fmla="*/ 21 h 542"/>
                <a:gd name="T28" fmla="*/ 2551 w 3001"/>
                <a:gd name="T29" fmla="*/ 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01" h="542">
                  <a:moveTo>
                    <a:pt x="0" y="238"/>
                  </a:moveTo>
                  <a:lnTo>
                    <a:pt x="2934" y="238"/>
                  </a:lnTo>
                  <a:lnTo>
                    <a:pt x="2934" y="304"/>
                  </a:lnTo>
                  <a:lnTo>
                    <a:pt x="0" y="304"/>
                  </a:lnTo>
                  <a:lnTo>
                    <a:pt x="0" y="238"/>
                  </a:lnTo>
                  <a:close/>
                  <a:moveTo>
                    <a:pt x="2551" y="9"/>
                  </a:moveTo>
                  <a:lnTo>
                    <a:pt x="3001" y="271"/>
                  </a:lnTo>
                  <a:lnTo>
                    <a:pt x="2551" y="533"/>
                  </a:lnTo>
                  <a:cubicBezTo>
                    <a:pt x="2535" y="542"/>
                    <a:pt x="2515" y="537"/>
                    <a:pt x="2506" y="521"/>
                  </a:cubicBezTo>
                  <a:cubicBezTo>
                    <a:pt x="2496" y="505"/>
                    <a:pt x="2502" y="485"/>
                    <a:pt x="2518" y="476"/>
                  </a:cubicBezTo>
                  <a:lnTo>
                    <a:pt x="2918" y="242"/>
                  </a:lnTo>
                  <a:lnTo>
                    <a:pt x="2918" y="300"/>
                  </a:lnTo>
                  <a:lnTo>
                    <a:pt x="2518" y="66"/>
                  </a:lnTo>
                  <a:cubicBezTo>
                    <a:pt x="2502" y="57"/>
                    <a:pt x="2496" y="37"/>
                    <a:pt x="2506" y="21"/>
                  </a:cubicBezTo>
                  <a:cubicBezTo>
                    <a:pt x="2515" y="5"/>
                    <a:pt x="2535" y="0"/>
                    <a:pt x="2551" y="9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352" name="Rectangle 18"/>
            <p:cNvSpPr>
              <a:spLocks noChangeArrowheads="1"/>
            </p:cNvSpPr>
            <p:nvPr/>
          </p:nvSpPr>
          <p:spPr bwMode="auto">
            <a:xfrm>
              <a:off x="5924550" y="2932113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53" name="Freeform 19"/>
            <p:cNvSpPr>
              <a:spLocks noEditPoints="1"/>
            </p:cNvSpPr>
            <p:nvPr/>
          </p:nvSpPr>
          <p:spPr bwMode="auto">
            <a:xfrm>
              <a:off x="6388100" y="3259138"/>
              <a:ext cx="457200" cy="1023937"/>
            </a:xfrm>
            <a:custGeom>
              <a:avLst/>
              <a:gdLst>
                <a:gd name="T0" fmla="*/ 61 w 2297"/>
                <a:gd name="T1" fmla="*/ 5152 h 5152"/>
                <a:gd name="T2" fmla="*/ 2235 w 2297"/>
                <a:gd name="T3" fmla="*/ 74 h 5152"/>
                <a:gd name="T4" fmla="*/ 2174 w 2297"/>
                <a:gd name="T5" fmla="*/ 48 h 5152"/>
                <a:gd name="T6" fmla="*/ 0 w 2297"/>
                <a:gd name="T7" fmla="*/ 5126 h 5152"/>
                <a:gd name="T8" fmla="*/ 61 w 2297"/>
                <a:gd name="T9" fmla="*/ 5152 h 5152"/>
                <a:gd name="T10" fmla="*/ 2294 w 2297"/>
                <a:gd name="T11" fmla="*/ 516 h 5152"/>
                <a:gd name="T12" fmla="*/ 2230 w 2297"/>
                <a:gd name="T13" fmla="*/ 0 h 5152"/>
                <a:gd name="T14" fmla="*/ 1812 w 2297"/>
                <a:gd name="T15" fmla="*/ 310 h 5152"/>
                <a:gd name="T16" fmla="*/ 1806 w 2297"/>
                <a:gd name="T17" fmla="*/ 356 h 5152"/>
                <a:gd name="T18" fmla="*/ 1852 w 2297"/>
                <a:gd name="T19" fmla="*/ 363 h 5152"/>
                <a:gd name="T20" fmla="*/ 2224 w 2297"/>
                <a:gd name="T21" fmla="*/ 87 h 5152"/>
                <a:gd name="T22" fmla="*/ 2171 w 2297"/>
                <a:gd name="T23" fmla="*/ 65 h 5152"/>
                <a:gd name="T24" fmla="*/ 2228 w 2297"/>
                <a:gd name="T25" fmla="*/ 524 h 5152"/>
                <a:gd name="T26" fmla="*/ 2265 w 2297"/>
                <a:gd name="T27" fmla="*/ 553 h 5152"/>
                <a:gd name="T28" fmla="*/ 2294 w 2297"/>
                <a:gd name="T29" fmla="*/ 516 h 5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7" h="5152">
                  <a:moveTo>
                    <a:pt x="61" y="5152"/>
                  </a:moveTo>
                  <a:lnTo>
                    <a:pt x="2235" y="74"/>
                  </a:lnTo>
                  <a:lnTo>
                    <a:pt x="2174" y="48"/>
                  </a:lnTo>
                  <a:lnTo>
                    <a:pt x="0" y="5126"/>
                  </a:lnTo>
                  <a:lnTo>
                    <a:pt x="61" y="5152"/>
                  </a:lnTo>
                  <a:close/>
                  <a:moveTo>
                    <a:pt x="2294" y="516"/>
                  </a:moveTo>
                  <a:lnTo>
                    <a:pt x="2230" y="0"/>
                  </a:lnTo>
                  <a:lnTo>
                    <a:pt x="1812" y="310"/>
                  </a:lnTo>
                  <a:cubicBezTo>
                    <a:pt x="1798" y="321"/>
                    <a:pt x="1795" y="342"/>
                    <a:pt x="1806" y="356"/>
                  </a:cubicBezTo>
                  <a:cubicBezTo>
                    <a:pt x="1817" y="371"/>
                    <a:pt x="1837" y="374"/>
                    <a:pt x="1852" y="363"/>
                  </a:cubicBezTo>
                  <a:lnTo>
                    <a:pt x="2224" y="87"/>
                  </a:lnTo>
                  <a:lnTo>
                    <a:pt x="2171" y="65"/>
                  </a:lnTo>
                  <a:lnTo>
                    <a:pt x="2228" y="524"/>
                  </a:lnTo>
                  <a:cubicBezTo>
                    <a:pt x="2231" y="543"/>
                    <a:pt x="2247" y="556"/>
                    <a:pt x="2265" y="553"/>
                  </a:cubicBezTo>
                  <a:cubicBezTo>
                    <a:pt x="2284" y="551"/>
                    <a:pt x="2297" y="534"/>
                    <a:pt x="2294" y="516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354" name="Rectangle 20"/>
            <p:cNvSpPr>
              <a:spLocks noChangeArrowheads="1"/>
            </p:cNvSpPr>
            <p:nvPr/>
          </p:nvSpPr>
          <p:spPr bwMode="auto">
            <a:xfrm>
              <a:off x="6097588" y="3969018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56" name="Rectangle 21"/>
            <p:cNvSpPr>
              <a:spLocks noChangeArrowheads="1"/>
            </p:cNvSpPr>
            <p:nvPr/>
          </p:nvSpPr>
          <p:spPr bwMode="auto">
            <a:xfrm flipV="1">
              <a:off x="5568510" y="4365622"/>
              <a:ext cx="3051363" cy="57891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357" name="Rectangle 22"/>
            <p:cNvSpPr>
              <a:spLocks noChangeArrowheads="1"/>
            </p:cNvSpPr>
            <p:nvPr/>
          </p:nvSpPr>
          <p:spPr bwMode="auto">
            <a:xfrm>
              <a:off x="8043863" y="2919413"/>
              <a:ext cx="1651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58" name="Rectangle 23"/>
            <p:cNvSpPr>
              <a:spLocks noChangeArrowheads="1"/>
            </p:cNvSpPr>
            <p:nvPr/>
          </p:nvSpPr>
          <p:spPr bwMode="auto">
            <a:xfrm>
              <a:off x="8110538" y="3046413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2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60" name="Rectangle 24"/>
            <p:cNvSpPr>
              <a:spLocks noChangeArrowheads="1"/>
            </p:cNvSpPr>
            <p:nvPr/>
          </p:nvSpPr>
          <p:spPr bwMode="auto">
            <a:xfrm>
              <a:off x="8228013" y="2919413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61" name="Rectangle 25"/>
            <p:cNvSpPr>
              <a:spLocks noChangeArrowheads="1"/>
            </p:cNvSpPr>
            <p:nvPr/>
          </p:nvSpPr>
          <p:spPr bwMode="auto">
            <a:xfrm>
              <a:off x="7805738" y="1397000"/>
              <a:ext cx="1651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68" name="Rectangle 26"/>
            <p:cNvSpPr>
              <a:spLocks noChangeArrowheads="1"/>
            </p:cNvSpPr>
            <p:nvPr/>
          </p:nvSpPr>
          <p:spPr bwMode="auto">
            <a:xfrm>
              <a:off x="7872413" y="1524000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3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69" name="Rectangle 27"/>
            <p:cNvSpPr>
              <a:spLocks noChangeArrowheads="1"/>
            </p:cNvSpPr>
            <p:nvPr/>
          </p:nvSpPr>
          <p:spPr bwMode="auto">
            <a:xfrm>
              <a:off x="7989888" y="1397000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8371" name="TextBox 268370"/>
          <p:cNvSpPr txBox="1"/>
          <p:nvPr/>
        </p:nvSpPr>
        <p:spPr>
          <a:xfrm>
            <a:off x="4572000" y="1736743"/>
            <a:ext cx="457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Partitioning accounting for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Vegetation transmittance (LAI)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Reflection, absorption, back scatter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Surface and vegetation albedo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Applied to both shortwave and </a:t>
            </a:r>
            <a:r>
              <a:rPr lang="en-US" sz="2400" dirty="0" err="1" smtClean="0"/>
              <a:t>longwave</a:t>
            </a:r>
            <a:r>
              <a:rPr lang="en-US" sz="2400" dirty="0" smtClean="0"/>
              <a:t> radiation (with different coefficients and </a:t>
            </a:r>
            <a:r>
              <a:rPr lang="en-US" sz="2400" dirty="0" err="1" smtClean="0"/>
              <a:t>longwave</a:t>
            </a:r>
            <a:r>
              <a:rPr lang="en-US" sz="2400" dirty="0" smtClean="0"/>
              <a:t> black body emissions)</a:t>
            </a:r>
            <a:endParaRPr lang="en-US" sz="2400" dirty="0"/>
          </a:p>
        </p:txBody>
      </p:sp>
      <p:sp>
        <p:nvSpPr>
          <p:cNvPr id="268372" name="Rectangle 268371"/>
          <p:cNvSpPr/>
          <p:nvPr/>
        </p:nvSpPr>
        <p:spPr>
          <a:xfrm>
            <a:off x="5728054" y="5318411"/>
            <a:ext cx="3410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Mahat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, V. and D. G. Tarboton, (2012), "Canopy radiation transmission for an energy balance snowmelt model," 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</a:rPr>
              <a:t>Water </a:t>
            </a:r>
            <a:r>
              <a:rPr lang="en-US" sz="1600" u="sng" dirty="0" err="1">
                <a:solidFill>
                  <a:schemeClr val="bg1">
                    <a:lumMod val="50000"/>
                  </a:schemeClr>
                </a:solidFill>
              </a:rPr>
              <a:t>Resour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</a:rPr>
              <a:t>. Res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., 48: W01534,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14"/>
              </a:rPr>
              <a:t>http://dx.doi.org/10.1029/2011WR010438</a:t>
            </a:r>
            <a:r>
              <a:rPr lang="en-US" sz="1600" u="sng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8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97528" y="1477013"/>
            <a:ext cx="7042546" cy="3522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0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Canopy Wind and Turbulent Fluxes</a:t>
            </a:r>
            <a:br>
              <a:rPr lang="en-US" dirty="0" smtClean="0"/>
            </a:br>
            <a:r>
              <a:rPr lang="en-US" sz="2200" dirty="0" smtClean="0"/>
              <a:t>Adaptation of two source land surface model for snow (Norman et al., 1995)</a:t>
            </a:r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5189517" y="5465286"/>
            <a:ext cx="3954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Norman, J. M., W. P.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Kustas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and K. S.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Humes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(1995), "Source approach for estimating soil and vegetation energy fluxes in observations of directional radiometric surface temperature," </a:t>
            </a:r>
            <a:r>
              <a:rPr lang="en-US" sz="1400" u="sng" dirty="0">
                <a:solidFill>
                  <a:schemeClr val="bg1">
                    <a:lumMod val="50000"/>
                  </a:schemeClr>
                </a:solidFill>
              </a:rPr>
              <a:t>Agricultural and Forest Meteorology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77(3-4): 263-293,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http://dx.doi.org/10.1016/0168-1923(95)02265-y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C:\Documents and Settings\Vinod  Mahat\My Documents\Vinod\Res.Work\sketch\Final\Chapter4\Fig2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7" t="7983" r="22368" b="11743"/>
          <a:stretch/>
        </p:blipFill>
        <p:spPr bwMode="auto">
          <a:xfrm>
            <a:off x="1163751" y="1512638"/>
            <a:ext cx="2851702" cy="29762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Documents and Settings\Vinod  Mahat\My Documents\Vinod\Res.Work\sketch\Final\Chapter4\Fig3.em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2" t="6303" r="14200" b="13310"/>
          <a:stretch/>
        </p:blipFill>
        <p:spPr bwMode="auto">
          <a:xfrm>
            <a:off x="4015453" y="1524514"/>
            <a:ext cx="4024620" cy="3391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354021"/>
              </p:ext>
            </p:extLst>
          </p:nvPr>
        </p:nvGraphicFramePr>
        <p:xfrm>
          <a:off x="457200" y="5101094"/>
          <a:ext cx="19081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8" name="Equation" r:id="rId6" imgW="1320480" imgH="444240" progId="Equation.3">
                  <p:embed/>
                </p:oleObj>
              </mc:Choice>
              <mc:Fallback>
                <p:oleObj name="Equation" r:id="rId6" imgW="1320480" imgH="4442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101094"/>
                        <a:ext cx="19081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644865"/>
              </p:ext>
            </p:extLst>
          </p:nvPr>
        </p:nvGraphicFramePr>
        <p:xfrm>
          <a:off x="2544762" y="5105062"/>
          <a:ext cx="237331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9" name="Equation" r:id="rId8" imgW="1612800" imgH="431640" progId="Equation.3">
                  <p:embed/>
                </p:oleObj>
              </mc:Choice>
              <mc:Fallback>
                <p:oleObj name="Equation" r:id="rId8" imgW="1612800" imgH="431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2" y="5105062"/>
                        <a:ext cx="2373313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237053"/>
              </p:ext>
            </p:extLst>
          </p:nvPr>
        </p:nvGraphicFramePr>
        <p:xfrm>
          <a:off x="457200" y="5725784"/>
          <a:ext cx="177958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0" name="Equation" r:id="rId10" imgW="1358640" imgH="444240" progId="Equation.3">
                  <p:embed/>
                </p:oleObj>
              </mc:Choice>
              <mc:Fallback>
                <p:oleObj name="Equation" r:id="rId10" imgW="1358640" imgH="4442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725784"/>
                        <a:ext cx="1779587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235257"/>
              </p:ext>
            </p:extLst>
          </p:nvPr>
        </p:nvGraphicFramePr>
        <p:xfrm>
          <a:off x="2544762" y="5702766"/>
          <a:ext cx="23844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1" name="Equation" r:id="rId12" imgW="1638000" imgH="431640" progId="Equation.3">
                  <p:embed/>
                </p:oleObj>
              </mc:Choice>
              <mc:Fallback>
                <p:oleObj name="Equation" r:id="rId12" imgW="1638000" imgH="431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2" y="5702766"/>
                        <a:ext cx="238442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691512"/>
              </p:ext>
            </p:extLst>
          </p:nvPr>
        </p:nvGraphicFramePr>
        <p:xfrm>
          <a:off x="457200" y="6257606"/>
          <a:ext cx="11906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2" name="Equation" r:id="rId14" imgW="761669" imgH="431613" progId="Equation.3">
                  <p:embed/>
                </p:oleObj>
              </mc:Choice>
              <mc:Fallback>
                <p:oleObj name="Equation" r:id="rId14" imgW="761669" imgH="43161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257606"/>
                        <a:ext cx="119062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179645"/>
              </p:ext>
            </p:extLst>
          </p:nvPr>
        </p:nvGraphicFramePr>
        <p:xfrm>
          <a:off x="2544762" y="6268718"/>
          <a:ext cx="11699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3" name="Equation" r:id="rId16" imgW="774364" imgH="431613" progId="Equation.3">
                  <p:embed/>
                </p:oleObj>
              </mc:Choice>
              <mc:Fallback>
                <p:oleObj name="Equation" r:id="rId16" imgW="774364" imgH="43161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2" y="6268718"/>
                        <a:ext cx="11699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50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3648" y="1196752"/>
            <a:ext cx="6696744" cy="489654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noFill/>
          </a:ln>
        </p:spPr>
        <p:txBody>
          <a:bodyPr wrap="square" lIns="0" tIns="0" rIns="0" bIns="0">
            <a:noAutofit/>
          </a:bodyPr>
          <a:lstStyle/>
          <a:p>
            <a:pPr marL="576262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rate of snow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interception (m hr</a:t>
            </a:r>
            <a:r>
              <a:rPr lang="en-US" sz="24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576262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rate of snow mass unloading 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sz="24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85850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Melt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from the canopy 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sz="24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Sublimation of canopy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snow 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sz="24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2" indent="-223838" algn="just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2" indent="-223838" algn="just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247896"/>
              </p:ext>
            </p:extLst>
          </p:nvPr>
        </p:nvGraphicFramePr>
        <p:xfrm>
          <a:off x="3131840" y="3356992"/>
          <a:ext cx="1312862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4" name="Equation" r:id="rId5" imgW="799920" imgH="228600" progId="Equation.3">
                  <p:embed/>
                </p:oleObj>
              </mc:Choice>
              <mc:Fallback>
                <p:oleObj name="Equation" r:id="rId5" imgW="799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3356992"/>
                        <a:ext cx="1312862" cy="373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42840"/>
              </p:ext>
            </p:extLst>
          </p:nvPr>
        </p:nvGraphicFramePr>
        <p:xfrm>
          <a:off x="3141340" y="1697423"/>
          <a:ext cx="17907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" name="Equation" r:id="rId7" imgW="1015920" imgH="482400" progId="Equation.3">
                  <p:embed/>
                </p:oleObj>
              </mc:Choice>
              <mc:Fallback>
                <p:oleObj name="Equation" r:id="rId7" imgW="10159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340" y="1697423"/>
                        <a:ext cx="179070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427533"/>
              </p:ext>
            </p:extLst>
          </p:nvPr>
        </p:nvGraphicFramePr>
        <p:xfrm>
          <a:off x="3111500" y="4362014"/>
          <a:ext cx="15811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" name="Equation" r:id="rId9" imgW="965160" imgH="393480" progId="Equation.3">
                  <p:embed/>
                </p:oleObj>
              </mc:Choice>
              <mc:Fallback>
                <p:oleObj name="Equation" r:id="rId9" imgW="965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4362014"/>
                        <a:ext cx="1581150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989453"/>
              </p:ext>
            </p:extLst>
          </p:nvPr>
        </p:nvGraphicFramePr>
        <p:xfrm>
          <a:off x="3131840" y="5388982"/>
          <a:ext cx="11699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7" name="Equation" r:id="rId11" imgW="774364" imgH="431613" progId="Equation.3">
                  <p:embed/>
                </p:oleObj>
              </mc:Choice>
              <mc:Fallback>
                <p:oleObj name="Equation" r:id="rId11" imgW="774364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5388982"/>
                        <a:ext cx="11699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5752"/>
          </a:xfrm>
        </p:spPr>
        <p:txBody>
          <a:bodyPr/>
          <a:lstStyle/>
          <a:p>
            <a:r>
              <a:rPr lang="en-US" dirty="0" smtClean="0"/>
              <a:t>Canopy Interception Processes</a:t>
            </a:r>
          </a:p>
        </p:txBody>
      </p:sp>
    </p:spTree>
    <p:extLst>
      <p:ext uri="{BB962C8B-B14F-4D97-AF65-F5344CB8AC3E}">
        <p14:creationId xmlns:p14="http://schemas.microsoft.com/office/powerpoint/2010/main" val="1723096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:\Documents and Settings\Vinod  Mahat\My Documents\Vinod\Res.Work\sketch\Final\Chapter2\Fig12_Rev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7" t="1829" r="19951" b="58734"/>
          <a:stretch/>
        </p:blipFill>
        <p:spPr bwMode="auto">
          <a:xfrm>
            <a:off x="192848" y="1622109"/>
            <a:ext cx="4859518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escription: C:\Documents and Settings\Vinod  Mahat\My Documents\Vinod\Res.Work\sketch\Final\Chapter2\Fig12_Rev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7" t="41198" r="19951" b="6789"/>
          <a:stretch/>
        </p:blipFill>
        <p:spPr bwMode="auto">
          <a:xfrm>
            <a:off x="4870570" y="1284525"/>
            <a:ext cx="4093918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489548"/>
            <a:ext cx="9144000" cy="815752"/>
          </a:xfrm>
        </p:spPr>
        <p:txBody>
          <a:bodyPr>
            <a:noAutofit/>
          </a:bodyPr>
          <a:lstStyle/>
          <a:p>
            <a:r>
              <a:rPr lang="en-US" sz="3600" dirty="0" smtClean="0"/>
              <a:t>Validation/Evaluation of Vegetation Component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059917" y="5856525"/>
            <a:ext cx="485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T.W. Daniel Experimental Forest, Logan, Utah, USA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848" y="6232786"/>
            <a:ext cx="8945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Mahat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, V. and D. G. Tarboton, (2012), "Canopy radiation transmission for an energy balance snowmelt model," 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</a:rPr>
              <a:t>Water </a:t>
            </a:r>
            <a:r>
              <a:rPr lang="en-US" sz="1600" u="sng" dirty="0" err="1">
                <a:solidFill>
                  <a:schemeClr val="bg1">
                    <a:lumMod val="50000"/>
                  </a:schemeClr>
                </a:solidFill>
              </a:rPr>
              <a:t>Resour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</a:rPr>
              <a:t>. Res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., 48: W01534,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http://dx.doi.org/10.1029/2011WR010438</a:t>
            </a:r>
            <a:r>
              <a:rPr lang="en-US" sz="1600" u="sng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27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UEB Grid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Model run separately at each active grid cell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Melt outputs aggregated for </a:t>
            </a:r>
            <a:r>
              <a:rPr lang="en-US" dirty="0" err="1" smtClean="0"/>
              <a:t>subwatersheds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Structured File based IO for linking with BASINS and </a:t>
            </a:r>
            <a:r>
              <a:rPr lang="en-US" dirty="0" err="1" smtClean="0"/>
              <a:t>GeoSFM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ASCII for non spatial data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NetCDF</a:t>
            </a:r>
            <a:r>
              <a:rPr lang="en-US" dirty="0" smtClean="0"/>
              <a:t> for geospatial data</a:t>
            </a:r>
          </a:p>
          <a:p>
            <a:pPr lvl="1"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13" y="3341192"/>
            <a:ext cx="2981325" cy="2390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18300000" lon="19200000" rev="3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115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533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 types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95400"/>
            <a:ext cx="9144000" cy="533400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Spatially constant and constant in </a:t>
            </a:r>
            <a:r>
              <a:rPr lang="en-US" dirty="0" smtClean="0">
                <a:solidFill>
                  <a:schemeClr val="tx1"/>
                </a:solidFill>
              </a:rPr>
              <a:t>time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(SCTC) such as </a:t>
            </a:r>
            <a:r>
              <a:rPr lang="en-US" dirty="0">
                <a:solidFill>
                  <a:schemeClr val="tx1"/>
                </a:solidFill>
              </a:rPr>
              <a:t>model parameters.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Spatially constant but time varying (SCTV) such as an input quantity for which there is not information about spatial variability. </a:t>
            </a:r>
          </a:p>
          <a:p>
            <a:pPr marL="457200" lvl="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Spatially </a:t>
            </a:r>
            <a:r>
              <a:rPr lang="en-US" dirty="0">
                <a:solidFill>
                  <a:schemeClr val="tx1"/>
                </a:solidFill>
              </a:rPr>
              <a:t>variable but constant in time (</a:t>
            </a:r>
            <a:r>
              <a:rPr lang="en-US" dirty="0" smtClean="0">
                <a:solidFill>
                  <a:schemeClr val="tx1"/>
                </a:solidFill>
              </a:rPr>
              <a:t>SVTC) such as slope</a:t>
            </a:r>
            <a:r>
              <a:rPr lang="en-US" dirty="0">
                <a:solidFill>
                  <a:schemeClr val="tx1"/>
                </a:solidFill>
              </a:rPr>
              <a:t>, aspect and </a:t>
            </a:r>
            <a:r>
              <a:rPr lang="en-US" dirty="0" smtClean="0">
                <a:solidFill>
                  <a:schemeClr val="tx1"/>
                </a:solidFill>
              </a:rPr>
              <a:t>substrate type.</a:t>
            </a:r>
            <a:endParaRPr lang="en-US" dirty="0">
              <a:solidFill>
                <a:schemeClr val="tx1"/>
              </a:solidFill>
            </a:endParaRPr>
          </a:p>
          <a:p>
            <a:pPr marL="457200" lvl="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Spatially </a:t>
            </a:r>
            <a:r>
              <a:rPr lang="en-US" dirty="0">
                <a:solidFill>
                  <a:schemeClr val="tx1"/>
                </a:solidFill>
              </a:rPr>
              <a:t>variable and variable in time (SVTV</a:t>
            </a:r>
            <a:r>
              <a:rPr lang="en-US" dirty="0" smtClean="0">
                <a:solidFill>
                  <a:schemeClr val="tx1"/>
                </a:solidFill>
              </a:rPr>
              <a:t>) such as air temperature and Precipitation that vary in time and space.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28800"/>
            <a:ext cx="7239000" cy="3733800"/>
          </a:xfrm>
        </p:spPr>
        <p:txBody>
          <a:bodyPr/>
          <a:lstStyle/>
          <a:p>
            <a:r>
              <a:rPr lang="en-US" dirty="0" smtClean="0"/>
              <a:t>Adapting UEB Model for HIMALA</a:t>
            </a:r>
          </a:p>
          <a:p>
            <a:r>
              <a:rPr lang="en-US" dirty="0" smtClean="0"/>
              <a:t>Process representations</a:t>
            </a:r>
          </a:p>
          <a:p>
            <a:r>
              <a:rPr lang="en-US" dirty="0" err="1" smtClean="0"/>
              <a:t>Input/Output</a:t>
            </a:r>
            <a:r>
              <a:rPr lang="en-US" dirty="0" smtClean="0"/>
              <a:t> refactoring</a:t>
            </a:r>
          </a:p>
          <a:p>
            <a:r>
              <a:rPr lang="en-US" dirty="0" err="1" smtClean="0"/>
              <a:t>Langtang</a:t>
            </a:r>
            <a:r>
              <a:rPr lang="en-US" dirty="0" smtClean="0"/>
              <a:t> </a:t>
            </a:r>
            <a:r>
              <a:rPr lang="en-US" dirty="0" err="1" smtClean="0"/>
              <a:t>Khola</a:t>
            </a:r>
            <a:r>
              <a:rPr lang="en-US" dirty="0" smtClean="0"/>
              <a:t>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5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Spatially Variable Input Layers (SVTC)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34564" y="548676"/>
            <a:ext cx="4533900" cy="6665574"/>
            <a:chOff x="734564" y="548676"/>
            <a:chExt cx="4533900" cy="6665574"/>
          </a:xfrm>
        </p:grpSpPr>
        <p:pic>
          <p:nvPicPr>
            <p:cNvPr id="1331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64" y="3137550"/>
              <a:ext cx="4495800" cy="40767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64" y="2507477"/>
              <a:ext cx="4518660" cy="40843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64" y="1854544"/>
              <a:ext cx="4533900" cy="41071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64" y="1209230"/>
              <a:ext cx="4511040" cy="40995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64" y="548676"/>
              <a:ext cx="4518660" cy="4114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sp3d z="6350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964430" y="1821045"/>
            <a:ext cx="3084567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Elevation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Substrate Type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Albedo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Aspect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Slope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Subwatersheds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Others 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8" y="3716927"/>
            <a:ext cx="3940492" cy="3580448"/>
          </a:xfrm>
          <a:prstGeom prst="rect">
            <a:avLst/>
          </a:prstGeom>
          <a:noFill/>
          <a:ln w="41275" cmpd="sng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>
              <a:rot lat="18300000" lon="19200000" rev="30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1978619" y="3678265"/>
            <a:ext cx="0" cy="29913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78077" y="2349734"/>
            <a:ext cx="0" cy="2987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540202" y="2696744"/>
            <a:ext cx="1950" cy="2991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40628" y="1340330"/>
            <a:ext cx="0" cy="3012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36" name="Group 14335"/>
          <p:cNvGrpSpPr/>
          <p:nvPr/>
        </p:nvGrpSpPr>
        <p:grpSpPr>
          <a:xfrm>
            <a:off x="390286" y="1340330"/>
            <a:ext cx="5169680" cy="4893069"/>
            <a:chOff x="2975910" y="1340330"/>
            <a:chExt cx="5169680" cy="4893069"/>
          </a:xfrm>
        </p:grpSpPr>
        <p:grpSp>
          <p:nvGrpSpPr>
            <p:cNvPr id="34" name="Group 33"/>
            <p:cNvGrpSpPr/>
            <p:nvPr/>
          </p:nvGrpSpPr>
          <p:grpSpPr>
            <a:xfrm>
              <a:off x="2975910" y="1340330"/>
              <a:ext cx="5169680" cy="2337935"/>
              <a:chOff x="378077" y="904013"/>
              <a:chExt cx="5169680" cy="2337935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2975910" y="1766186"/>
              <a:ext cx="5169680" cy="2337935"/>
              <a:chOff x="378077" y="904013"/>
              <a:chExt cx="5169680" cy="2337935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2975910" y="2192042"/>
              <a:ext cx="5169680" cy="2337935"/>
              <a:chOff x="378077" y="904013"/>
              <a:chExt cx="5169680" cy="2337935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2975910" y="2617898"/>
              <a:ext cx="5169680" cy="2337935"/>
              <a:chOff x="378077" y="904013"/>
              <a:chExt cx="5169680" cy="2337935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2975910" y="3043754"/>
              <a:ext cx="5169680" cy="2337935"/>
              <a:chOff x="378077" y="904013"/>
              <a:chExt cx="5169680" cy="2337935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2975910" y="3469610"/>
              <a:ext cx="5169680" cy="2337935"/>
              <a:chOff x="378077" y="904013"/>
              <a:chExt cx="5169680" cy="2337935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2975910" y="3895464"/>
              <a:ext cx="5169680" cy="2337935"/>
              <a:chOff x="378077" y="904013"/>
              <a:chExt cx="5169680" cy="2337935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339" name="Straight Arrow Connector 14338"/>
          <p:cNvCxnSpPr/>
          <p:nvPr/>
        </p:nvCxnSpPr>
        <p:spPr>
          <a:xfrm flipV="1">
            <a:off x="1971304" y="5971430"/>
            <a:ext cx="2497329" cy="69822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1971304" y="4291568"/>
            <a:ext cx="19524" cy="23780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707666" y="5633014"/>
            <a:ext cx="1273400" cy="103664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44" name="TextBox 14343"/>
          <p:cNvSpPr txBox="1"/>
          <p:nvPr/>
        </p:nvSpPr>
        <p:spPr>
          <a:xfrm>
            <a:off x="3983589" y="602710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8290" y="577586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694208" y="4435161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352" name="Title 143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time inputs (SVTV)</a:t>
            </a:r>
            <a:endParaRPr lang="en-US" dirty="0"/>
          </a:p>
        </p:txBody>
      </p:sp>
      <p:sp>
        <p:nvSpPr>
          <p:cNvPr id="14354" name="Content Placeholder 14353"/>
          <p:cNvSpPr>
            <a:spLocks noGrp="1"/>
          </p:cNvSpPr>
          <p:nvPr>
            <p:ph sz="half" idx="2"/>
          </p:nvPr>
        </p:nvSpPr>
        <p:spPr>
          <a:xfrm>
            <a:off x="5712030" y="2122700"/>
            <a:ext cx="3265715" cy="4525963"/>
          </a:xfrm>
        </p:spPr>
        <p:txBody>
          <a:bodyPr/>
          <a:lstStyle/>
          <a:p>
            <a:r>
              <a:rPr lang="en-US" dirty="0" smtClean="0"/>
              <a:t>Precipitation</a:t>
            </a:r>
          </a:p>
          <a:p>
            <a:r>
              <a:rPr lang="en-US" dirty="0" smtClean="0"/>
              <a:t>Air temperature</a:t>
            </a:r>
          </a:p>
          <a:p>
            <a:r>
              <a:rPr lang="en-US" dirty="0" smtClean="0"/>
              <a:t>Solar Radiation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/>
              <a:t>As 3D </a:t>
            </a:r>
            <a:r>
              <a:rPr lang="en-US" dirty="0" err="1" smtClean="0"/>
              <a:t>NetCDF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3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UEB Grid Implementation</a:t>
            </a:r>
            <a:br>
              <a:rPr lang="en-US" dirty="0" smtClean="0"/>
            </a:br>
            <a:r>
              <a:rPr lang="en-US" sz="3100" dirty="0" smtClean="0"/>
              <a:t>Model run through time for each active grid cell</a:t>
            </a:r>
            <a:endParaRPr lang="en-US" sz="31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2525" y="3685591"/>
            <a:ext cx="2981325" cy="2390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  <a:scene3d>
            <a:camera prst="orthographicFront">
              <a:rot lat="18300000" lon="19200000" rev="3000000"/>
            </a:camera>
            <a:lightRig rig="threePt" dir="t"/>
          </a:scene3d>
        </p:spPr>
      </p:pic>
      <p:cxnSp>
        <p:nvCxnSpPr>
          <p:cNvPr id="8" name="Straight Connector 7"/>
          <p:cNvCxnSpPr/>
          <p:nvPr/>
        </p:nvCxnSpPr>
        <p:spPr>
          <a:xfrm>
            <a:off x="309568" y="3179825"/>
            <a:ext cx="1050203" cy="897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76795" y="2467749"/>
            <a:ext cx="0" cy="1609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359771" y="4064509"/>
            <a:ext cx="0" cy="1609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09568" y="3201770"/>
            <a:ext cx="0" cy="1609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043498" y="3346178"/>
            <a:ext cx="0" cy="1609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76795" y="2467749"/>
            <a:ext cx="1066703" cy="885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9568" y="2467749"/>
            <a:ext cx="2667227" cy="734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308" name="Group 12307"/>
          <p:cNvGrpSpPr/>
          <p:nvPr/>
        </p:nvGrpSpPr>
        <p:grpSpPr>
          <a:xfrm>
            <a:off x="1639015" y="3135427"/>
            <a:ext cx="321469" cy="1749288"/>
            <a:chOff x="4740345" y="3123422"/>
            <a:chExt cx="321469" cy="1749288"/>
          </a:xfrm>
        </p:grpSpPr>
        <p:grpSp>
          <p:nvGrpSpPr>
            <p:cNvPr id="12307" name="Group 12306"/>
            <p:cNvGrpSpPr/>
            <p:nvPr/>
          </p:nvGrpSpPr>
          <p:grpSpPr>
            <a:xfrm>
              <a:off x="4740345" y="3127437"/>
              <a:ext cx="299828" cy="1738215"/>
              <a:chOff x="4740345" y="3127437"/>
              <a:chExt cx="299828" cy="1738215"/>
            </a:xfrm>
          </p:grpSpPr>
          <p:grpSp>
            <p:nvGrpSpPr>
              <p:cNvPr id="12306" name="Group 12305"/>
              <p:cNvGrpSpPr/>
              <p:nvPr/>
            </p:nvGrpSpPr>
            <p:grpSpPr>
              <a:xfrm>
                <a:off x="4740345" y="3127437"/>
                <a:ext cx="299828" cy="1661391"/>
                <a:chOff x="5310171" y="3124754"/>
                <a:chExt cx="299828" cy="1661391"/>
              </a:xfrm>
              <a:effectLst/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5310171" y="3172488"/>
                  <a:ext cx="245789" cy="159199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5364210" y="3221561"/>
                  <a:ext cx="245789" cy="156458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05" name="Freeform 12304"/>
                <p:cNvSpPr/>
                <p:nvPr/>
              </p:nvSpPr>
              <p:spPr>
                <a:xfrm>
                  <a:off x="5310171" y="3124754"/>
                  <a:ext cx="293370" cy="133350"/>
                </a:xfrm>
                <a:custGeom>
                  <a:avLst/>
                  <a:gdLst>
                    <a:gd name="connsiteX0" fmla="*/ 0 w 293370"/>
                    <a:gd name="connsiteY0" fmla="*/ 49530 h 133350"/>
                    <a:gd name="connsiteX1" fmla="*/ 198120 w 293370"/>
                    <a:gd name="connsiteY1" fmla="*/ 0 h 133350"/>
                    <a:gd name="connsiteX2" fmla="*/ 293370 w 293370"/>
                    <a:gd name="connsiteY2" fmla="*/ 87630 h 133350"/>
                    <a:gd name="connsiteX3" fmla="*/ 91440 w 293370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370" h="133350">
                      <a:moveTo>
                        <a:pt x="0" y="49530"/>
                      </a:moveTo>
                      <a:lnTo>
                        <a:pt x="198120" y="0"/>
                      </a:lnTo>
                      <a:lnTo>
                        <a:pt x="293370" y="87630"/>
                      </a:lnTo>
                      <a:lnTo>
                        <a:pt x="91440" y="133350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1" name="Freeform 90"/>
              <p:cNvSpPr/>
              <p:nvPr/>
            </p:nvSpPr>
            <p:spPr>
              <a:xfrm>
                <a:off x="4742696" y="4732302"/>
                <a:ext cx="293370" cy="133350"/>
              </a:xfrm>
              <a:custGeom>
                <a:avLst/>
                <a:gdLst>
                  <a:gd name="connsiteX0" fmla="*/ 0 w 293370"/>
                  <a:gd name="connsiteY0" fmla="*/ 49530 h 133350"/>
                  <a:gd name="connsiteX1" fmla="*/ 198120 w 293370"/>
                  <a:gd name="connsiteY1" fmla="*/ 0 h 133350"/>
                  <a:gd name="connsiteX2" fmla="*/ 293370 w 293370"/>
                  <a:gd name="connsiteY2" fmla="*/ 87630 h 133350"/>
                  <a:gd name="connsiteX3" fmla="*/ 91440 w 293370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370" h="133350">
                    <a:moveTo>
                      <a:pt x="0" y="49530"/>
                    </a:moveTo>
                    <a:lnTo>
                      <a:pt x="198120" y="0"/>
                    </a:lnTo>
                    <a:lnTo>
                      <a:pt x="293370" y="87630"/>
                    </a:lnTo>
                    <a:lnTo>
                      <a:pt x="91440" y="13335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Connector 52"/>
            <p:cNvCxnSpPr/>
            <p:nvPr/>
          </p:nvCxnSpPr>
          <p:spPr>
            <a:xfrm flipV="1">
              <a:off x="4741314" y="3176957"/>
              <a:ext cx="0" cy="16091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857139" y="3263522"/>
              <a:ext cx="0" cy="16091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046114" y="3203787"/>
              <a:ext cx="0" cy="16091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741314" y="3184771"/>
              <a:ext cx="115825" cy="982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936084" y="3123422"/>
              <a:ext cx="115825" cy="982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741314" y="3127437"/>
              <a:ext cx="202390" cy="53662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4859424" y="3218877"/>
              <a:ext cx="202390" cy="53662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V="1">
            <a:off x="1359771" y="3353493"/>
            <a:ext cx="2683727" cy="7115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42" y="1946659"/>
            <a:ext cx="2842351" cy="207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42" y="4461969"/>
            <a:ext cx="3163531" cy="221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60" y="4461969"/>
            <a:ext cx="550092" cy="221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09" name="TextBox 12308"/>
          <p:cNvSpPr txBox="1"/>
          <p:nvPr/>
        </p:nvSpPr>
        <p:spPr>
          <a:xfrm>
            <a:off x="5165767" y="157288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Outputs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216466" y="4092637"/>
            <a:ext cx="16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Spatial Outputs</a:t>
            </a:r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1759755" y="4822376"/>
            <a:ext cx="202390" cy="5366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631077" y="4780881"/>
            <a:ext cx="115825" cy="9823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8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File-Based Input-output system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76202" y="1143000"/>
            <a:ext cx="8991600" cy="5715000"/>
            <a:chOff x="76201" y="737191"/>
            <a:chExt cx="8991600" cy="5968409"/>
          </a:xfrm>
        </p:grpSpPr>
        <p:sp>
          <p:nvSpPr>
            <p:cNvPr id="53" name="TextBox 52"/>
            <p:cNvSpPr txBox="1"/>
            <p:nvPr/>
          </p:nvSpPr>
          <p:spPr>
            <a:xfrm>
              <a:off x="3737357" y="737191"/>
              <a:ext cx="2552700" cy="40011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Overall control file </a:t>
              </a:r>
              <a:endParaRPr lang="en-US" sz="2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2" y="1597894"/>
              <a:ext cx="510539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Input Files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0500" y="2133601"/>
              <a:ext cx="1021080" cy="46166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Watershed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500" y="2579668"/>
              <a:ext cx="1021080" cy="156966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tabLst>
                  <a:tab pos="579438" algn="l"/>
                </a:tabLst>
              </a:pPr>
              <a:r>
                <a:rPr lang="en-US" sz="1200" dirty="0" smtClean="0"/>
                <a:t>Provides watershed ID for each grid from the </a:t>
              </a:r>
              <a:r>
                <a:rPr lang="en-US" sz="1200" dirty="0" err="1"/>
                <a:t>N</a:t>
              </a:r>
              <a:r>
                <a:rPr lang="en-US" sz="1200" dirty="0" err="1" smtClean="0"/>
                <a:t>etCDF</a:t>
              </a:r>
              <a:r>
                <a:rPr lang="en-US" sz="1200" dirty="0" smtClean="0"/>
                <a:t> file</a:t>
              </a:r>
            </a:p>
            <a:p>
              <a:pPr>
                <a:tabLst>
                  <a:tab pos="579438" algn="l"/>
                </a:tabLst>
              </a:pPr>
              <a:endParaRPr lang="en-US" sz="1200" dirty="0"/>
            </a:p>
            <a:p>
              <a:pPr>
                <a:tabLst>
                  <a:tab pos="579438" algn="l"/>
                </a:tabLst>
              </a:pPr>
              <a:endParaRPr lang="en-US" sz="1200" dirty="0" smtClean="0"/>
            </a:p>
            <a:p>
              <a:pPr>
                <a:tabLst>
                  <a:tab pos="579438" algn="l"/>
                </a:tabLst>
              </a:pP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2133600"/>
              <a:ext cx="1104900" cy="27699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Site Initial file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6000" y="2408466"/>
              <a:ext cx="1104900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rovides site and initial condition values, or points to  2-D </a:t>
              </a:r>
              <a:r>
                <a:rPr lang="en-US" sz="1200" dirty="0" err="1" smtClean="0"/>
                <a:t>NetCDF</a:t>
              </a:r>
              <a:r>
                <a:rPr lang="en-US" sz="1200" dirty="0" smtClean="0"/>
                <a:t> files where these are spatially variable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6226" y="2403230"/>
              <a:ext cx="1629173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start, end and time step, and info. on time varying inputs as either from text file for domain, from 3-D </a:t>
              </a:r>
              <a:r>
                <a:rPr lang="en-US" sz="1200" dirty="0" err="1" smtClean="0"/>
                <a:t>NetCDF</a:t>
              </a:r>
              <a:r>
                <a:rPr lang="en-US" sz="1200" dirty="0" smtClean="0"/>
                <a:t> file where spatially variable, or constant for all time</a:t>
              </a:r>
            </a:p>
            <a:p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7300" y="2133600"/>
              <a:ext cx="958387" cy="46166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Parameter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57300" y="2577901"/>
              <a:ext cx="958387" cy="156966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parameter Values</a:t>
              </a:r>
            </a:p>
            <a:p>
              <a:endParaRPr lang="en-US" sz="1200" dirty="0"/>
            </a:p>
            <a:p>
              <a:endParaRPr lang="en-US" sz="1200" dirty="0" smtClean="0"/>
            </a:p>
            <a:p>
              <a:endParaRPr lang="en-US" sz="1200" dirty="0"/>
            </a:p>
            <a:p>
              <a:endParaRPr lang="en-US" sz="1200" dirty="0" smtClean="0"/>
            </a:p>
            <a:p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6228" y="2133600"/>
              <a:ext cx="1629171" cy="27699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Input Control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8600" y="4847272"/>
              <a:ext cx="1371600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2-D </a:t>
              </a:r>
              <a:r>
                <a:rPr lang="en-US" sz="1200" b="1" dirty="0" err="1">
                  <a:solidFill>
                    <a:schemeClr val="tx1"/>
                  </a:solidFill>
                </a:rPr>
                <a:t>N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etCDF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files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8600" y="5124271"/>
              <a:ext cx="1371600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spatially variable site and initial condition values</a:t>
              </a:r>
            </a:p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52800" y="4847272"/>
              <a:ext cx="1676400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3-D </a:t>
              </a:r>
              <a:r>
                <a:rPr lang="en-US" sz="1200" b="1" dirty="0" err="1">
                  <a:solidFill>
                    <a:schemeClr val="tx1"/>
                  </a:solidFill>
                </a:rPr>
                <a:t>N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etCDF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files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52800" y="5124271"/>
              <a:ext cx="1676400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input variables for each time step and each grid point</a:t>
              </a:r>
            </a:p>
            <a:p>
              <a:endParaRPr lang="en-US" sz="1200" dirty="0"/>
            </a:p>
            <a:p>
              <a:endParaRPr lang="en-US" sz="1200" dirty="0" smtClean="0"/>
            </a:p>
            <a:p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52600" y="4833799"/>
              <a:ext cx="1491787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Time series text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52600" y="5097325"/>
              <a:ext cx="1491787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</a:t>
              </a:r>
              <a:r>
                <a:rPr lang="en-US" sz="1200" dirty="0"/>
                <a:t>input variables for each time </a:t>
              </a:r>
              <a:r>
                <a:rPr lang="en-US" sz="1200" dirty="0" smtClean="0"/>
                <a:t>step and assumes a constant value for all the grid points</a:t>
              </a:r>
              <a:endParaRPr 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0200" y="3598403"/>
              <a:ext cx="1024979" cy="46166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Point detail text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72400" y="3581400"/>
              <a:ext cx="1172482" cy="46166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Aggregated Output Control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72401" y="4043065"/>
              <a:ext cx="1172482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Holds list of variables for which aggregated output is required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73055" y="3598403"/>
              <a:ext cx="1080961" cy="46166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3-D 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NetCDF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files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73055" y="4060068"/>
              <a:ext cx="1080961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Holds a single </a:t>
              </a:r>
              <a:r>
                <a:rPr lang="en-US" sz="1200" dirty="0"/>
                <a:t>output </a:t>
              </a:r>
              <a:r>
                <a:rPr lang="en-US" sz="1200" dirty="0" smtClean="0"/>
                <a:t>variable </a:t>
              </a:r>
              <a:r>
                <a:rPr lang="en-US" sz="1200" dirty="0"/>
                <a:t>for </a:t>
              </a:r>
              <a:r>
                <a:rPr lang="en-US" sz="1200" dirty="0" smtClean="0"/>
                <a:t>all time </a:t>
              </a:r>
              <a:r>
                <a:rPr lang="en-US" sz="1200" dirty="0"/>
                <a:t>steps </a:t>
              </a:r>
              <a:r>
                <a:rPr lang="en-US" sz="1200" dirty="0" smtClean="0"/>
                <a:t>and for entire  grid.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77000" y="5780748"/>
              <a:ext cx="1940176" cy="276999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Aggregated Output text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77000" y="6057747"/>
              <a:ext cx="1940176" cy="27699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Holds aggregated output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71616" y="2203003"/>
              <a:ext cx="2209800" cy="27699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Output Control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71616" y="2477869"/>
              <a:ext cx="2209800" cy="64633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Indicates which variables are to be output and the file names to write outputs.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10200" y="4060068"/>
              <a:ext cx="1024979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Holds all output variables for all time steps for a single grid point</a:t>
              </a:r>
              <a:endParaRPr lang="en-US" sz="12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201" y="1981200"/>
              <a:ext cx="5105400" cy="4724400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Elbow Connector 46"/>
            <p:cNvCxnSpPr>
              <a:stCxn id="17" idx="2"/>
              <a:endCxn id="22" idx="0"/>
            </p:cNvCxnSpPr>
            <p:nvPr/>
          </p:nvCxnSpPr>
          <p:spPr>
            <a:xfrm rot="5400000">
              <a:off x="1534185" y="3543006"/>
              <a:ext cx="684481" cy="192405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8" idx="2"/>
            </p:cNvCxnSpPr>
            <p:nvPr/>
          </p:nvCxnSpPr>
          <p:spPr>
            <a:xfrm>
              <a:off x="4290813" y="4157556"/>
              <a:ext cx="0" cy="6897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/>
            <p:nvPr/>
          </p:nvCxnSpPr>
          <p:spPr>
            <a:xfrm rot="5400000">
              <a:off x="3098587" y="4208502"/>
              <a:ext cx="689714" cy="58782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5274807" y="1981200"/>
              <a:ext cx="3792993" cy="4710426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Elbow Connector 77"/>
            <p:cNvCxnSpPr>
              <a:stCxn id="34" idx="2"/>
              <a:endCxn id="40" idx="0"/>
            </p:cNvCxnSpPr>
            <p:nvPr/>
          </p:nvCxnSpPr>
          <p:spPr>
            <a:xfrm rot="5400000">
              <a:off x="7634188" y="5056294"/>
              <a:ext cx="537354" cy="91155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5274807" y="1611868"/>
              <a:ext cx="379299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Output Files</a:t>
              </a:r>
              <a:endParaRPr lang="en-US" b="1" dirty="0"/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2667000" y="1304429"/>
              <a:ext cx="4495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2667000" y="1304429"/>
              <a:ext cx="0" cy="2957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7162800" y="1295400"/>
              <a:ext cx="0" cy="2957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4976923" y="1156543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762000" y="1985714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1752600" y="1985714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895600" y="1985714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267200" y="1985714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08" idx="2"/>
              <a:endCxn id="43" idx="0"/>
            </p:cNvCxnSpPr>
            <p:nvPr/>
          </p:nvCxnSpPr>
          <p:spPr>
            <a:xfrm>
              <a:off x="7171304" y="1981200"/>
              <a:ext cx="5212" cy="22180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5715000" y="3124200"/>
              <a:ext cx="2819400" cy="474203"/>
              <a:chOff x="5715000" y="3124200"/>
              <a:chExt cx="2819400" cy="474203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5715000" y="3285629"/>
                <a:ext cx="2819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5715000" y="3285629"/>
                <a:ext cx="0" cy="2957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endCxn id="37" idx="0"/>
              </p:cNvCxnSpPr>
              <p:nvPr/>
            </p:nvCxnSpPr>
            <p:spPr>
              <a:xfrm>
                <a:off x="7113535" y="3285629"/>
                <a:ext cx="1" cy="312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8534400" y="3276600"/>
                <a:ext cx="0" cy="2957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14032" y="3124200"/>
                <a:ext cx="0" cy="1614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085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75487"/>
            <a:ext cx="7772400" cy="843879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Preliminary </a:t>
            </a:r>
            <a:r>
              <a:rPr lang="en-US" sz="3600" dirty="0" err="1" smtClean="0"/>
              <a:t>Langtang</a:t>
            </a:r>
            <a:r>
              <a:rPr lang="en-US" sz="3600" dirty="0" smtClean="0"/>
              <a:t> </a:t>
            </a:r>
            <a:r>
              <a:rPr lang="en-US" sz="3600" dirty="0" err="1" smtClean="0"/>
              <a:t>Khola</a:t>
            </a:r>
            <a:r>
              <a:rPr lang="en-US" sz="3600" dirty="0" smtClean="0"/>
              <a:t> Results for evaluation/validation</a:t>
            </a:r>
          </a:p>
        </p:txBody>
      </p:sp>
      <p:pic>
        <p:nvPicPr>
          <p:cNvPr id="5" name="Content Placeholder 3" descr="Slide1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25" t="14941" r="30035" b="35256"/>
          <a:stretch/>
        </p:blipFill>
        <p:spPr>
          <a:xfrm>
            <a:off x="26581" y="1884536"/>
            <a:ext cx="3795823" cy="3402418"/>
          </a:xfrm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2340864" y="2274680"/>
            <a:ext cx="1999842" cy="67665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308402" y="2960555"/>
            <a:ext cx="1972410" cy="360273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" t="6046" r="4254" b="21861"/>
          <a:stretch/>
        </p:blipFill>
        <p:spPr>
          <a:xfrm>
            <a:off x="4313274" y="1611635"/>
            <a:ext cx="4710223" cy="49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79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2086"/>
            <a:ext cx="8229600" cy="7511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Substrate Type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004902"/>
            <a:ext cx="8534400" cy="651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000" dirty="0">
                <a:solidFill>
                  <a:prstClr val="black"/>
                </a:solidFill>
              </a:rPr>
              <a:t>Type of beneath snow substrate encoded as (0 = Ground/Non Glacier, 1=Clean Ice/glacier, 2= Debris covered ice/glacier, 3= Glacier snow accumulation zone)</a:t>
            </a: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68" y="1699386"/>
            <a:ext cx="5310864" cy="5158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9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0" t="6189" r="7273" b="23810"/>
          <a:stretch/>
        </p:blipFill>
        <p:spPr>
          <a:xfrm>
            <a:off x="1813616" y="545910"/>
            <a:ext cx="5806383" cy="61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1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6826" r="7357" b="22857"/>
          <a:stretch/>
        </p:blipFill>
        <p:spPr>
          <a:xfrm>
            <a:off x="1692322" y="596638"/>
            <a:ext cx="5851478" cy="62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8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6349" r="7684" b="22698"/>
          <a:stretch/>
        </p:blipFill>
        <p:spPr>
          <a:xfrm>
            <a:off x="1603616" y="627797"/>
            <a:ext cx="5723239" cy="623972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7264" y="682389"/>
            <a:ext cx="4237626" cy="914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Substrate Albedo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1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Examination of results at 4 points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5" y="1333500"/>
            <a:ext cx="756285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58944" y="442950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888185" y="415404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475022" y="4154043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24351" y="3977891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95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Challenges for </a:t>
            </a:r>
            <a:r>
              <a:rPr lang="en-US" dirty="0" err="1" smtClean="0"/>
              <a:t>Himala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Extending UEB to glaciers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dirty="0" smtClean="0"/>
              <a:t>Process physics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dirty="0" smtClean="0"/>
              <a:t>Melt from debris covered glaciers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dirty="0" smtClean="0"/>
              <a:t>Albedo and substrate as an input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dirty="0" smtClean="0"/>
              <a:t>Interfaces (input and output file formats)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dirty="0" smtClean="0"/>
              <a:t>Coordination of UEB output with BASINS and </a:t>
            </a:r>
            <a:r>
              <a:rPr lang="en-US" dirty="0" err="1" smtClean="0"/>
              <a:t>GeoSFM</a:t>
            </a:r>
            <a:endParaRPr lang="en-US" dirty="0" smtClean="0"/>
          </a:p>
          <a:p>
            <a:pPr lvl="1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Air Temperature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4396" y="5748440"/>
            <a:ext cx="808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Air Temperature adjusted from measurement at the outlet using elevation and a lapse rate (6</a:t>
            </a:r>
            <a:r>
              <a:rPr lang="en-US" sz="2000" dirty="0"/>
              <a:t> </a:t>
            </a:r>
            <a:r>
              <a:rPr lang="en-US" sz="2000" dirty="0" smtClean="0"/>
              <a:t> C/km)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491356" y="6382896"/>
            <a:ext cx="453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Concern over whether the jump is correct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863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0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H="1">
            <a:off x="6229847" y="5486462"/>
            <a:ext cx="636806" cy="5837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Radiation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870" y="4603070"/>
            <a:ext cx="4855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Differences due to slope and aspect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Values greater than solar constant due to energy being modeled per unit horizontal area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4541" y="4603070"/>
            <a:ext cx="19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 is west facing 45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67778" y="5082639"/>
            <a:ext cx="1632298" cy="14962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5070" y="5021282"/>
            <a:ext cx="466386" cy="4750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04650" y="5197433"/>
            <a:ext cx="466386" cy="4750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84248" y="5355770"/>
            <a:ext cx="466386" cy="4750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799621" y="5528953"/>
            <a:ext cx="466386" cy="4750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17441" y="6068290"/>
            <a:ext cx="6616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879061" y="5472545"/>
            <a:ext cx="0" cy="611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14357" y="5564577"/>
            <a:ext cx="141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area A</a:t>
            </a:r>
            <a:r>
              <a:rPr lang="en-US" baseline="-25000" dirty="0" smtClean="0"/>
              <a:t>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93435" y="6213347"/>
            <a:ext cx="183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Horizontal area A</a:t>
            </a:r>
            <a:r>
              <a:rPr lang="en-US" baseline="-25000" dirty="0" smtClean="0"/>
              <a:t>i</a:t>
            </a:r>
            <a:endParaRPr lang="en-US" dirty="0"/>
          </a:p>
        </p:txBody>
      </p:sp>
      <p:cxnSp>
        <p:nvCxnSpPr>
          <p:cNvPr id="22" name="Elbow Connector 21"/>
          <p:cNvCxnSpPr>
            <a:stCxn id="24" idx="1"/>
          </p:cNvCxnSpPr>
          <p:nvPr/>
        </p:nvCxnSpPr>
        <p:spPr>
          <a:xfrm rot="10800000">
            <a:off x="6548251" y="6068297"/>
            <a:ext cx="245184" cy="3297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1"/>
          </p:cNvCxnSpPr>
          <p:nvPr/>
        </p:nvCxnSpPr>
        <p:spPr>
          <a:xfrm flipH="1">
            <a:off x="6608263" y="5749243"/>
            <a:ext cx="606094" cy="17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256630" y="5850942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si</a:t>
            </a:r>
            <a:r>
              <a:rPr lang="en-US" dirty="0"/>
              <a:t> = I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  A</a:t>
            </a:r>
            <a:r>
              <a:rPr lang="en-US" baseline="-25000" dirty="0"/>
              <a:t>s</a:t>
            </a:r>
            <a:r>
              <a:rPr lang="en-US" dirty="0"/>
              <a:t>/A</a:t>
            </a:r>
            <a:r>
              <a:rPr lang="en-US" baseline="-25000" dirty="0"/>
              <a:t>h</a:t>
            </a:r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95638"/>
            <a:ext cx="822960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8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Precipitation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396" y="5748440"/>
            <a:ext cx="808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Precipitation measured at outlet assumed the same everywhere</a:t>
            </a:r>
            <a:endParaRPr lang="en-US" sz="2000" dirty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82" t="25445" r="5182" b="16201"/>
          <a:stretch/>
        </p:blipFill>
        <p:spPr bwMode="auto">
          <a:xfrm>
            <a:off x="1353786" y="1377543"/>
            <a:ext cx="2750081" cy="11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9431" y="2427910"/>
            <a:ext cx="1315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Air Temperature C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2556" y="1171800"/>
            <a:ext cx="10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Snow Fraction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6238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5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 Water Equivalent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396" y="5748440"/>
            <a:ext cx="808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seasonal snow above the glacier surface that accumulates due to modeled seasonal snowfall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0613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8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Melt Outflow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4396" y="5748440"/>
            <a:ext cx="808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total modeled outflow that includes snowmelt, rainfall when there is no seasonal snow and glacier melt</a:t>
            </a:r>
            <a:endParaRPr lang="en-US" sz="20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4363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7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Total and Glacier Melt at B (Clean Glacier)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93738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0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Melt July 2001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629" y="1171008"/>
            <a:ext cx="328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melt including snowmelt, rainfall and glacier melt accumulated over the month of July 2001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651" y="1171008"/>
            <a:ext cx="5616534" cy="481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0629" y="2582025"/>
            <a:ext cx="3087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0.297 m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Complete Watershed (</a:t>
            </a:r>
            <a:r>
              <a:rPr lang="en-US" dirty="0" err="1" smtClean="0">
                <a:solidFill>
                  <a:srgbClr val="FF0000"/>
                </a:solidFill>
              </a:rPr>
              <a:t>Langtang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Khola</a:t>
            </a:r>
            <a:r>
              <a:rPr lang="en-US" dirty="0" smtClean="0">
                <a:solidFill>
                  <a:srgbClr val="FF0000"/>
                </a:solidFill>
              </a:rPr>
              <a:t>) July 2001 flow is 11.6 m</a:t>
            </a:r>
            <a:r>
              <a:rPr lang="en-US" baseline="30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/s corresponding to 0.47 m over glacier area or 0.088 m over full area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Yala</a:t>
            </a:r>
            <a:r>
              <a:rPr lang="en-US" dirty="0" smtClean="0"/>
              <a:t> Cumulative Melt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97" y="1362075"/>
            <a:ext cx="640080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54" y="1482038"/>
            <a:ext cx="2481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melt including snowmelt, rainfall and glacier melt accumulated over the month of July 2001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506" y="3285615"/>
            <a:ext cx="23631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0.31 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Complete Watershed (</a:t>
            </a:r>
            <a:r>
              <a:rPr lang="en-US" dirty="0" err="1" smtClean="0">
                <a:solidFill>
                  <a:srgbClr val="FF0000"/>
                </a:solidFill>
              </a:rPr>
              <a:t>Langtang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Khola</a:t>
            </a:r>
            <a:r>
              <a:rPr lang="en-US" dirty="0" smtClean="0">
                <a:solidFill>
                  <a:srgbClr val="FF0000"/>
                </a:solidFill>
              </a:rPr>
              <a:t>) July 2001 flow is 11.6 m</a:t>
            </a:r>
            <a:r>
              <a:rPr lang="en-US" baseline="30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/s corresponding to 0.47 m over glacier area or 0.088 m over full area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5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Langtang</a:t>
            </a:r>
            <a:r>
              <a:rPr lang="en-US" dirty="0" smtClean="0"/>
              <a:t> </a:t>
            </a:r>
            <a:r>
              <a:rPr lang="en-US" dirty="0" err="1" smtClean="0"/>
              <a:t>Khola</a:t>
            </a:r>
            <a:r>
              <a:rPr lang="en-US" dirty="0" smtClean="0"/>
              <a:t> Cumulative Melt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64" y="1422157"/>
            <a:ext cx="6340247" cy="543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54" y="1482038"/>
            <a:ext cx="2481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melt including snowmelt, rainfall and glacier melt accumulated over the month of July 2001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506" y="3285615"/>
            <a:ext cx="23631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0.287 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Complete Watershed (</a:t>
            </a:r>
            <a:r>
              <a:rPr lang="en-US" dirty="0" err="1" smtClean="0">
                <a:solidFill>
                  <a:srgbClr val="FF0000"/>
                </a:solidFill>
              </a:rPr>
              <a:t>Langtang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Khola</a:t>
            </a:r>
            <a:r>
              <a:rPr lang="en-US" dirty="0" smtClean="0">
                <a:solidFill>
                  <a:srgbClr val="FF0000"/>
                </a:solidFill>
              </a:rPr>
              <a:t>) July 2001 flow is 11.6 m</a:t>
            </a:r>
            <a:r>
              <a:rPr lang="en-US" baseline="30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/s corresponding to 0.47 m over glacier area or 0.088 m over full area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2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281"/>
            <a:ext cx="8229600" cy="1143000"/>
          </a:xfrm>
        </p:spPr>
        <p:txBody>
          <a:bodyPr/>
          <a:lstStyle/>
          <a:p>
            <a:r>
              <a:rPr lang="en-US" dirty="0" smtClean="0"/>
              <a:t>Steps in 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46908"/>
            <a:ext cx="8534400" cy="5001491"/>
          </a:xfrm>
        </p:spPr>
        <p:txBody>
          <a:bodyPr/>
          <a:lstStyle/>
          <a:p>
            <a:r>
              <a:rPr lang="en-US" dirty="0" err="1" smtClean="0"/>
              <a:t>Vectorize</a:t>
            </a:r>
            <a:r>
              <a:rPr lang="en-US" dirty="0" smtClean="0"/>
              <a:t> input and output to improve efficiency</a:t>
            </a:r>
          </a:p>
          <a:p>
            <a:r>
              <a:rPr lang="en-US" dirty="0" smtClean="0"/>
              <a:t>Validation, evaluation and sensitivity analysis </a:t>
            </a:r>
          </a:p>
          <a:p>
            <a:pPr lvl="1"/>
            <a:r>
              <a:rPr lang="en-US" dirty="0" smtClean="0"/>
              <a:t>Run using NASA Modern </a:t>
            </a:r>
            <a:r>
              <a:rPr lang="en-US" dirty="0"/>
              <a:t>Era-retrospective Analysis for Research and </a:t>
            </a:r>
            <a:r>
              <a:rPr lang="en-US" dirty="0" smtClean="0"/>
              <a:t>Application (MERRA) downscaled data</a:t>
            </a:r>
          </a:p>
          <a:p>
            <a:pPr lvl="1"/>
            <a:r>
              <a:rPr lang="en-US" dirty="0" smtClean="0"/>
              <a:t>Run over other watersheds comparing to streamflow measurements</a:t>
            </a:r>
          </a:p>
          <a:p>
            <a:pPr lvl="1"/>
            <a:r>
              <a:rPr lang="en-US" dirty="0" smtClean="0"/>
              <a:t>Run in the BASINS framework to evaluate/validate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60438"/>
          </a:xfrm>
        </p:spPr>
        <p:txBody>
          <a:bodyPr rtlCol="0">
            <a:normAutofit fontScale="90000"/>
          </a:bodyPr>
          <a:lstStyle/>
          <a:p>
            <a:pPr defTabSz="914118" fontAlgn="auto">
              <a:spcAft>
                <a:spcPts val="0"/>
              </a:spcAft>
              <a:defRPr/>
            </a:pPr>
            <a:r>
              <a:rPr lang="en-US" dirty="0" smtClean="0"/>
              <a:t>Utah Energy Balance Model Overview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69875" y="1525588"/>
            <a:ext cx="8724900" cy="452596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Physically based </a:t>
            </a:r>
            <a:r>
              <a:rPr lang="en-US" sz="2400" dirty="0" smtClean="0"/>
              <a:t>calculation of snow energy balance.</a:t>
            </a:r>
          </a:p>
          <a:p>
            <a:pPr lvl="1"/>
            <a:r>
              <a:rPr lang="en-US" sz="2000" dirty="0" smtClean="0"/>
              <a:t>Predictive </a:t>
            </a:r>
            <a:r>
              <a:rPr lang="en-US" sz="2000" dirty="0"/>
              <a:t>capability in changed </a:t>
            </a:r>
            <a:r>
              <a:rPr lang="en-US" sz="2000" dirty="0" smtClean="0"/>
              <a:t>settings</a:t>
            </a:r>
          </a:p>
          <a:p>
            <a:pPr lvl="1"/>
            <a:r>
              <a:rPr lang="en-US" sz="2000" dirty="0" smtClean="0"/>
              <a:t>Strives </a:t>
            </a:r>
            <a:r>
              <a:rPr lang="en-US" sz="2000" dirty="0"/>
              <a:t>to get sensitivities to changes </a:t>
            </a:r>
            <a:r>
              <a:rPr lang="en-US" sz="2000" dirty="0" smtClean="0"/>
              <a:t>right</a:t>
            </a:r>
          </a:p>
          <a:p>
            <a:r>
              <a:rPr lang="en-US" sz="2400" dirty="0" smtClean="0"/>
              <a:t>Simplicity.  </a:t>
            </a:r>
            <a:r>
              <a:rPr lang="en-US" sz="2400" dirty="0" smtClean="0">
                <a:solidFill>
                  <a:srgbClr val="00B0F0"/>
                </a:solidFill>
              </a:rPr>
              <a:t>Small number of state variables </a:t>
            </a:r>
            <a:r>
              <a:rPr lang="en-US" sz="2400" dirty="0" smtClean="0"/>
              <a:t>and adjustable parameters.</a:t>
            </a:r>
          </a:p>
          <a:p>
            <a:pPr lvl="1"/>
            <a:r>
              <a:rPr lang="en-US" sz="2000" dirty="0"/>
              <a:t>Avoid assumptions and parameterizations that make no difference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Transportable</a:t>
            </a:r>
            <a:r>
              <a:rPr lang="en-US" sz="2400" dirty="0" smtClean="0"/>
              <a:t>.  Applicable with little calibration at different locations.</a:t>
            </a:r>
          </a:p>
          <a:p>
            <a:r>
              <a:rPr lang="en-US" sz="2400" dirty="0" smtClean="0"/>
              <a:t>Match </a:t>
            </a:r>
            <a:r>
              <a:rPr lang="en-US" sz="2400" dirty="0" smtClean="0">
                <a:solidFill>
                  <a:srgbClr val="FF0000"/>
                </a:solidFill>
              </a:rPr>
              <a:t>diurnal cycle </a:t>
            </a:r>
            <a:r>
              <a:rPr lang="en-US" sz="2400" dirty="0" smtClean="0"/>
              <a:t>of melt outflow rates</a:t>
            </a:r>
          </a:p>
          <a:p>
            <a:r>
              <a:rPr lang="en-US" sz="2400" dirty="0" smtClean="0"/>
              <a:t>Match overall </a:t>
            </a:r>
            <a:r>
              <a:rPr lang="en-US" sz="2400" dirty="0" smtClean="0">
                <a:solidFill>
                  <a:srgbClr val="FF0000"/>
                </a:solidFill>
              </a:rPr>
              <a:t>accumulation and ablation </a:t>
            </a:r>
            <a:r>
              <a:rPr lang="en-US" sz="2400" dirty="0" smtClean="0"/>
              <a:t>for water balance.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Distributed</a:t>
            </a:r>
            <a:r>
              <a:rPr lang="en-US" sz="2400" dirty="0" smtClean="0"/>
              <a:t> by application over a spatial grid.</a:t>
            </a:r>
          </a:p>
          <a:p>
            <a:r>
              <a:rPr lang="en-US" sz="2400" dirty="0" smtClean="0"/>
              <a:t>Effects of </a:t>
            </a:r>
            <a:r>
              <a:rPr lang="en-US" sz="2400" dirty="0" smtClean="0">
                <a:solidFill>
                  <a:srgbClr val="FF0000"/>
                </a:solidFill>
              </a:rPr>
              <a:t>vegetation</a:t>
            </a:r>
            <a:r>
              <a:rPr lang="en-US" sz="2400" dirty="0" smtClean="0"/>
              <a:t> on interception, radiation, wind fields</a:t>
            </a:r>
          </a:p>
        </p:txBody>
      </p:sp>
    </p:spTree>
    <p:extLst>
      <p:ext uri="{BB962C8B-B14F-4D97-AF65-F5344CB8AC3E}">
        <p14:creationId xmlns:p14="http://schemas.microsoft.com/office/powerpoint/2010/main" val="225576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49" y="534390"/>
            <a:ext cx="8229600" cy="868362"/>
          </a:xfrm>
        </p:spPr>
        <p:txBody>
          <a:bodyPr/>
          <a:lstStyle/>
          <a:p>
            <a:r>
              <a:rPr lang="en-US" dirty="0" smtClean="0"/>
              <a:t>Collaborations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3169"/>
            <a:ext cx="8229600" cy="47738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ICIMOD, Kathmandu University, </a:t>
            </a:r>
            <a:r>
              <a:rPr lang="en-US" dirty="0" err="1" smtClean="0"/>
              <a:t>Aquaterra</a:t>
            </a:r>
            <a:r>
              <a:rPr lang="en-US" dirty="0" smtClean="0"/>
              <a:t> (others)</a:t>
            </a:r>
          </a:p>
          <a:p>
            <a:r>
              <a:rPr lang="en-US" dirty="0" smtClean="0"/>
              <a:t>ICIMOD</a:t>
            </a:r>
          </a:p>
          <a:p>
            <a:pPr lvl="1"/>
            <a:r>
              <a:rPr lang="en-US" dirty="0" smtClean="0"/>
              <a:t>help with local data for evaluation</a:t>
            </a:r>
          </a:p>
          <a:p>
            <a:pPr lvl="1"/>
            <a:r>
              <a:rPr lang="en-US" dirty="0" smtClean="0"/>
              <a:t>help with facilitating applicability</a:t>
            </a:r>
          </a:p>
          <a:p>
            <a:r>
              <a:rPr lang="en-US" dirty="0" smtClean="0"/>
              <a:t>Kathmandu University </a:t>
            </a:r>
          </a:p>
          <a:p>
            <a:pPr lvl="1"/>
            <a:r>
              <a:rPr lang="en-US" dirty="0" smtClean="0"/>
              <a:t>glacier melt mechanisms and glacier processes</a:t>
            </a:r>
          </a:p>
          <a:p>
            <a:pPr lvl="1"/>
            <a:r>
              <a:rPr lang="en-US" dirty="0" smtClean="0"/>
              <a:t>Local data and knowledge</a:t>
            </a:r>
          </a:p>
          <a:p>
            <a:r>
              <a:rPr lang="en-US" dirty="0" err="1" smtClean="0"/>
              <a:t>Aquaterra</a:t>
            </a:r>
            <a:endParaRPr lang="en-US" dirty="0" smtClean="0"/>
          </a:p>
          <a:p>
            <a:pPr lvl="1"/>
            <a:r>
              <a:rPr lang="en-US" dirty="0" smtClean="0"/>
              <a:t>BASINS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Summary/Conclusions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UEBGrid</a:t>
            </a:r>
            <a:r>
              <a:rPr lang="en-US" dirty="0" smtClean="0"/>
              <a:t> is ready for integration with BASINS</a:t>
            </a:r>
          </a:p>
          <a:p>
            <a:pPr lvl="1"/>
            <a:r>
              <a:rPr lang="en-US" dirty="0" smtClean="0"/>
              <a:t>Issues that arise will need to be addressed</a:t>
            </a:r>
          </a:p>
          <a:p>
            <a:r>
              <a:rPr lang="en-US" dirty="0" err="1" smtClean="0"/>
              <a:t>UEBGrid</a:t>
            </a:r>
            <a:r>
              <a:rPr lang="en-US" dirty="0" smtClean="0"/>
              <a:t> is producing glacier melt outputs that need evaluation and examination </a:t>
            </a:r>
          </a:p>
          <a:p>
            <a:pPr lvl="1"/>
            <a:r>
              <a:rPr lang="en-US" dirty="0" smtClean="0"/>
              <a:t>to validate model functioning</a:t>
            </a:r>
          </a:p>
          <a:p>
            <a:pPr lvl="1"/>
            <a:r>
              <a:rPr lang="en-US" dirty="0" smtClean="0"/>
              <a:t>to validate input data</a:t>
            </a:r>
          </a:p>
        </p:txBody>
      </p:sp>
    </p:spTree>
    <p:extLst>
      <p:ext uri="{BB962C8B-B14F-4D97-AF65-F5344CB8AC3E}">
        <p14:creationId xmlns:p14="http://schemas.microsoft.com/office/powerpoint/2010/main" val="130862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dtarb\Dave\Projects\TWDEF_USUDrought\Photos_3_27_09\DSCN15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989666"/>
            <a:ext cx="8401050" cy="539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32381" y="5534851"/>
            <a:ext cx="675669" cy="540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32381" y="6075387"/>
            <a:ext cx="675669" cy="337835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49271" y="4318646"/>
            <a:ext cx="2567544" cy="743236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Fluxes dependent on </a:t>
            </a:r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surface temperature</a:t>
            </a: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hs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es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les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(T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495232" y="1219200"/>
            <a:ext cx="4054016" cy="540536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Above Canopy Inputs</a:t>
            </a: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</a:t>
            </a:r>
            <a:r>
              <a:rPr lang="en-US" sz="1600" b="1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T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Precip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Wind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49295" y="2156504"/>
            <a:ext cx="2162142" cy="472969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sib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sid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,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endParaRPr lang="en-US" sz="1600" b="1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76326" y="4521347"/>
            <a:ext cx="2297276" cy="540536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sib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sid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d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ps</a:t>
            </a:r>
            <a:endParaRPr lang="en-US" sz="1600" b="1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49976" y="6078414"/>
            <a:ext cx="2499625" cy="307781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Thermally active ground  layer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393543" y="2928315"/>
            <a:ext cx="2005313" cy="433085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Canopy Variable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Water </a:t>
            </a:r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Equivalent   </a:t>
            </a:r>
            <a:r>
              <a:rPr lang="en-US" sz="14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4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en-US" sz="1400" b="1" baseline="-250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2765499" y="1683538"/>
            <a:ext cx="675670" cy="6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833069" y="1683538"/>
            <a:ext cx="1493749" cy="6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292531" y="1759738"/>
            <a:ext cx="337836" cy="531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306036" y="1683538"/>
            <a:ext cx="1020782" cy="6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887129" y="1759736"/>
            <a:ext cx="743238" cy="5319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657350" y="2561905"/>
            <a:ext cx="94647" cy="619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476375" y="4045001"/>
            <a:ext cx="72920" cy="5446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2120542" y="2629473"/>
            <a:ext cx="104422" cy="5412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955401" y="4044999"/>
            <a:ext cx="66510" cy="5446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2806914" y="3369330"/>
            <a:ext cx="3039808" cy="675669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Leaf Area Index  LAI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Direct radiance transmittance   </a:t>
            </a:r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400" b="1" baseline="-25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lang="en-US" sz="14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Diffuse  radiance transmittance  </a:t>
            </a:r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400" b="1" baseline="-25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2697932" y="2630176"/>
            <a:ext cx="108982" cy="5405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2562225" y="4045001"/>
            <a:ext cx="68142" cy="5446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3219450" y="2561907"/>
            <a:ext cx="86584" cy="5743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3037175" y="4133850"/>
            <a:ext cx="107326" cy="5226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1684428" y="5264583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2089830" y="5264583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5400000">
            <a:off x="2428369" y="5263879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5400000">
            <a:off x="4353322" y="5298367"/>
            <a:ext cx="472969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2"/>
          </p:cNvCxnSpPr>
          <p:nvPr/>
        </p:nvCxnSpPr>
        <p:spPr>
          <a:xfrm rot="5400000">
            <a:off x="5096559" y="5298367"/>
            <a:ext cx="472969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5400000">
            <a:off x="5772228" y="5298367"/>
            <a:ext cx="472969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117560" y="5635430"/>
            <a:ext cx="270268" cy="337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en-US" sz="1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466610" y="6123904"/>
            <a:ext cx="608102" cy="243241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Soil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466610" y="5669985"/>
            <a:ext cx="608102" cy="243241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Snow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887082" y="6075387"/>
            <a:ext cx="405402" cy="337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flipV="1">
            <a:off x="5021525" y="6413925"/>
            <a:ext cx="0" cy="2799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635683" y="6413221"/>
            <a:ext cx="0" cy="2806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5701841" y="6395063"/>
            <a:ext cx="632283" cy="3378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1600" b="1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547853" y="6423638"/>
            <a:ext cx="608102" cy="27026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endParaRPr lang="en-US" sz="1600" b="1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92507" y="1886236"/>
            <a:ext cx="3040512" cy="743236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6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1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873579" y="1683538"/>
            <a:ext cx="134430" cy="6088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657600" y="1683538"/>
            <a:ext cx="2215979" cy="6756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5062776" y="1683536"/>
            <a:ext cx="810803" cy="608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>
            <a:off x="4995912" y="2763903"/>
            <a:ext cx="270268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rot="5400000">
            <a:off x="5806011" y="2899740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rot="5400000">
            <a:off x="6785028" y="4419997"/>
            <a:ext cx="338539" cy="7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rot="5400000" flipH="1" flipV="1">
            <a:off x="6448249" y="3135873"/>
            <a:ext cx="1013504" cy="7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>
            <a:off x="4326818" y="1683538"/>
            <a:ext cx="668390" cy="6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7022216" y="4318646"/>
            <a:ext cx="921634" cy="337835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lec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 </a:t>
            </a:r>
            <a:endParaRPr lang="en-US" sz="1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2" name="Straight Arrow Connector 291"/>
          <p:cNvCxnSpPr/>
          <p:nvPr/>
        </p:nvCxnSpPr>
        <p:spPr>
          <a:xfrm rot="5400000">
            <a:off x="1144597" y="5263879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rot="5400000">
            <a:off x="2766203" y="5263879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5062775" y="5534851"/>
            <a:ext cx="1408" cy="3783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rot="5400000">
            <a:off x="7123567" y="6244304"/>
            <a:ext cx="337835" cy="1408"/>
          </a:xfrm>
          <a:prstGeom prst="straightConnector1">
            <a:avLst/>
          </a:prstGeom>
          <a:ln w="28575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3373602" y="1683536"/>
            <a:ext cx="1621606" cy="608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678896" y="1839855"/>
            <a:ext cx="21541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Fluxes dependent on Canopy temperature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066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/>
              <a:t>Processes in the Utah Energy Balance Snowmelt Model at a point</a:t>
            </a:r>
            <a:endParaRPr lang="en-US" sz="40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923925" y="5535556"/>
            <a:ext cx="7505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24432" y="6073349"/>
            <a:ext cx="75057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924432" y="6401644"/>
            <a:ext cx="7505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79026" y="5611050"/>
            <a:ext cx="2162143" cy="729723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Energy </a:t>
            </a:r>
            <a:r>
              <a:rPr lang="en-US" sz="1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Content </a:t>
            </a:r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Us</a:t>
            </a:r>
            <a:endParaRPr lang="en-US" sz="1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Water </a:t>
            </a:r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Equivalent    Ws</a:t>
            </a:r>
            <a:endParaRPr lang="en-US" sz="1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8104" y="6524625"/>
            <a:ext cx="4104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David Tarboton:  </a:t>
            </a:r>
            <a:r>
              <a:rPr lang="en-US" sz="1200" dirty="0" smtClean="0">
                <a:solidFill>
                  <a:prstClr val="black"/>
                </a:solidFill>
                <a:hlinkClick r:id="rId4"/>
              </a:rPr>
              <a:t>http://www.engineering.usu.edu/dtarb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UEB Model </a:t>
            </a:r>
            <a:r>
              <a:rPr lang="en-US" sz="4000" dirty="0" smtClean="0"/>
              <a:t>Structure</a:t>
            </a:r>
            <a:endParaRPr lang="en-US" sz="4000" dirty="0"/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409709"/>
              </p:ext>
            </p:extLst>
          </p:nvPr>
        </p:nvGraphicFramePr>
        <p:xfrm>
          <a:off x="1870075" y="3479800"/>
          <a:ext cx="42195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4" imgW="2755800" imgH="393480" progId="Equation.3">
                  <p:embed/>
                </p:oleObj>
              </mc:Choice>
              <mc:Fallback>
                <p:oleObj name="Equation" r:id="rId4" imgW="275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3479800"/>
                        <a:ext cx="4219575" cy="6016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80"/>
          <p:cNvSpPr txBox="1">
            <a:spLocks noChangeArrowheads="1"/>
          </p:cNvSpPr>
          <p:nvPr/>
        </p:nvSpPr>
        <p:spPr bwMode="auto">
          <a:xfrm>
            <a:off x="1115616" y="2635515"/>
            <a:ext cx="673298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State </a:t>
            </a: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Equations</a:t>
            </a:r>
            <a:endParaRPr lang="en-US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fontAlgn="base"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Surface </a:t>
            </a:r>
            <a:r>
              <a:rPr 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mass and energy </a:t>
            </a: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 (beneath the canopy)</a:t>
            </a:r>
            <a:endParaRPr lang="en-US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80"/>
          <p:cNvSpPr txBox="1">
            <a:spLocks noChangeArrowheads="1"/>
          </p:cNvSpPr>
          <p:nvPr/>
        </p:nvSpPr>
        <p:spPr bwMode="auto">
          <a:xfrm>
            <a:off x="1579712" y="4933890"/>
            <a:ext cx="61926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ffectLst/>
              </a:rPr>
              <a:t>Canopy mass and energy balance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448935"/>
              </p:ext>
            </p:extLst>
          </p:nvPr>
        </p:nvGraphicFramePr>
        <p:xfrm>
          <a:off x="1870075" y="6107112"/>
          <a:ext cx="34607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Equation" r:id="rId6" imgW="2260440" imgH="241200" progId="Equation.3">
                  <p:embed/>
                </p:oleObj>
              </mc:Choice>
              <mc:Fallback>
                <p:oleObj name="Equation" r:id="rId6" imgW="226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6107112"/>
                        <a:ext cx="346075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382957"/>
              </p:ext>
            </p:extLst>
          </p:nvPr>
        </p:nvGraphicFramePr>
        <p:xfrm>
          <a:off x="1870075" y="4275137"/>
          <a:ext cx="35782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8" imgW="2336760" imgH="393480" progId="Equation.3">
                  <p:embed/>
                </p:oleObj>
              </mc:Choice>
              <mc:Fallback>
                <p:oleObj name="Equation" r:id="rId8" imgW="2336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4275137"/>
                        <a:ext cx="3578225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578441"/>
              </p:ext>
            </p:extLst>
          </p:nvPr>
        </p:nvGraphicFramePr>
        <p:xfrm>
          <a:off x="1870075" y="5341937"/>
          <a:ext cx="21971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Equation" r:id="rId10" imgW="1434960" imgH="393480" progId="Equation.3">
                  <p:embed/>
                </p:oleObj>
              </mc:Choice>
              <mc:Fallback>
                <p:oleObj name="Equation" r:id="rId10" imgW="1434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5341937"/>
                        <a:ext cx="21971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115616" y="1103984"/>
            <a:ext cx="7416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State Variables</a:t>
            </a:r>
          </a:p>
          <a:p>
            <a:pPr marL="1200150" lvl="2" indent="-285750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Surface snow water equivalent,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Internal energy of the surface snowpack,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24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Canopy snow water equivalent,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46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Numerical Approac</a:t>
            </a:r>
            <a:r>
              <a:rPr lang="en-US" sz="3600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458200" cy="53340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𝑖𝑛𝑝𝑢𝑡𝑠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𝑖𝑛𝑝𝑢𝑡𝑠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𝑖𝑛𝑝𝑢𝑡𝑠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Predictor 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𝑝𝑟𝑒𝑑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en-US" dirty="0" smtClean="0"/>
                  <a:t>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Corrector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   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458200" cy="5334000"/>
              </a:xfrm>
              <a:blipFill rotWithShape="1">
                <a:blip r:embed="rId2"/>
                <a:stretch>
                  <a:fillRect l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5087504" y="1981200"/>
            <a:ext cx="3970771" cy="2582758"/>
            <a:chOff x="5087504" y="1981200"/>
            <a:chExt cx="3970771" cy="2582758"/>
          </a:xfrm>
        </p:grpSpPr>
        <p:sp>
          <p:nvSpPr>
            <p:cNvPr id="15" name="Freeform 14"/>
            <p:cNvSpPr/>
            <p:nvPr/>
          </p:nvSpPr>
          <p:spPr>
            <a:xfrm>
              <a:off x="5938056" y="2402006"/>
              <a:ext cx="1897038" cy="1091821"/>
            </a:xfrm>
            <a:custGeom>
              <a:avLst/>
              <a:gdLst>
                <a:gd name="connsiteX0" fmla="*/ 0 w 1897038"/>
                <a:gd name="connsiteY0" fmla="*/ 0 h 1091821"/>
                <a:gd name="connsiteX1" fmla="*/ 327546 w 1897038"/>
                <a:gd name="connsiteY1" fmla="*/ 464024 h 1091821"/>
                <a:gd name="connsiteX2" fmla="*/ 996286 w 1897038"/>
                <a:gd name="connsiteY2" fmla="*/ 846161 h 1091821"/>
                <a:gd name="connsiteX3" fmla="*/ 1897038 w 1897038"/>
                <a:gd name="connsiteY3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038" h="1091821">
                  <a:moveTo>
                    <a:pt x="0" y="0"/>
                  </a:moveTo>
                  <a:cubicBezTo>
                    <a:pt x="80749" y="161498"/>
                    <a:pt x="161498" y="322997"/>
                    <a:pt x="327546" y="464024"/>
                  </a:cubicBezTo>
                  <a:cubicBezTo>
                    <a:pt x="493594" y="605051"/>
                    <a:pt x="734704" y="741528"/>
                    <a:pt x="996286" y="846161"/>
                  </a:cubicBezTo>
                  <a:cubicBezTo>
                    <a:pt x="1257868" y="950794"/>
                    <a:pt x="1577453" y="1021307"/>
                    <a:pt x="1897038" y="109182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15" idx="1"/>
            </p:cNvCxnSpPr>
            <p:nvPr/>
          </p:nvCxnSpPr>
          <p:spPr>
            <a:xfrm>
              <a:off x="6265602" y="2866030"/>
              <a:ext cx="0" cy="124877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496034" y="3408062"/>
              <a:ext cx="0" cy="706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5514975" y="4114800"/>
              <a:ext cx="3009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5476875" y="1981200"/>
              <a:ext cx="38100" cy="2133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1"/>
            </p:cNvCxnSpPr>
            <p:nvPr/>
          </p:nvCxnSpPr>
          <p:spPr>
            <a:xfrm>
              <a:off x="6265602" y="2866030"/>
              <a:ext cx="1230573" cy="10338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6934342" y="3730388"/>
              <a:ext cx="900752" cy="245660"/>
            </a:xfrm>
            <a:custGeom>
              <a:avLst/>
              <a:gdLst>
                <a:gd name="connsiteX0" fmla="*/ 0 w 1897038"/>
                <a:gd name="connsiteY0" fmla="*/ 0 h 1091821"/>
                <a:gd name="connsiteX1" fmla="*/ 327546 w 1897038"/>
                <a:gd name="connsiteY1" fmla="*/ 464024 h 1091821"/>
                <a:gd name="connsiteX2" fmla="*/ 996286 w 1897038"/>
                <a:gd name="connsiteY2" fmla="*/ 846161 h 1091821"/>
                <a:gd name="connsiteX3" fmla="*/ 1897038 w 1897038"/>
                <a:gd name="connsiteY3" fmla="*/ 1091821 h 1091821"/>
                <a:gd name="connsiteX0" fmla="*/ 0 w 1569492"/>
                <a:gd name="connsiteY0" fmla="*/ 0 h 627797"/>
                <a:gd name="connsiteX1" fmla="*/ 668740 w 1569492"/>
                <a:gd name="connsiteY1" fmla="*/ 382137 h 627797"/>
                <a:gd name="connsiteX2" fmla="*/ 1569492 w 1569492"/>
                <a:gd name="connsiteY2" fmla="*/ 627797 h 627797"/>
                <a:gd name="connsiteX0" fmla="*/ 0 w 900752"/>
                <a:gd name="connsiteY0" fmla="*/ 0 h 245660"/>
                <a:gd name="connsiteX1" fmla="*/ 900752 w 900752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0752" h="245660">
                  <a:moveTo>
                    <a:pt x="0" y="0"/>
                  </a:moveTo>
                  <a:cubicBezTo>
                    <a:pt x="261582" y="104633"/>
                    <a:pt x="581167" y="175146"/>
                    <a:pt x="900752" y="2456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265602" y="2879676"/>
              <a:ext cx="1230573" cy="70968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496175" y="3404083"/>
              <a:ext cx="0" cy="397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919239" y="2895472"/>
              <a:ext cx="1020111" cy="368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cxnSp>
          <p:nvCxnSpPr>
            <p:cNvPr id="31" name="Straight Arrow Connector 30"/>
            <p:cNvCxnSpPr>
              <a:stCxn id="29" idx="1"/>
            </p:cNvCxnSpPr>
            <p:nvPr/>
          </p:nvCxnSpPr>
          <p:spPr>
            <a:xfrm flipH="1">
              <a:off x="7549251" y="3079716"/>
              <a:ext cx="369988" cy="27962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919239" y="3283761"/>
              <a:ext cx="1139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Corrector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>
              <a:off x="7562905" y="3468427"/>
              <a:ext cx="356334" cy="12093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919239" y="3672894"/>
              <a:ext cx="1139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Predictor</a:t>
              </a:r>
              <a:endParaRPr lang="en-US" dirty="0"/>
            </a:p>
          </p:txBody>
        </p:sp>
        <p:cxnSp>
          <p:nvCxnSpPr>
            <p:cNvPr id="37" name="Straight Arrow Connector 36"/>
            <p:cNvCxnSpPr>
              <a:stCxn id="36" idx="1"/>
            </p:cNvCxnSpPr>
            <p:nvPr/>
          </p:nvCxnSpPr>
          <p:spPr>
            <a:xfrm flipH="1">
              <a:off x="7562905" y="3857560"/>
              <a:ext cx="35633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053580" y="4194626"/>
              <a:ext cx="88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87504" y="2032674"/>
              <a:ext cx="50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6686440" y="4090095"/>
                  <a:ext cx="3994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∆</m:t>
                      </m:r>
                    </m:oMath>
                  </a14:m>
                  <a:r>
                    <a:rPr lang="en-US" dirty="0"/>
                    <a:t>t</a:t>
                  </a: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6440" y="4090095"/>
                  <a:ext cx="399468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12308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/>
            <p:nvPr/>
          </p:nvCxnSpPr>
          <p:spPr>
            <a:xfrm>
              <a:off x="7019925" y="4274761"/>
              <a:ext cx="47610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6265602" y="4274761"/>
              <a:ext cx="516268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 rot="21540000">
              <a:off x="6779441" y="3700728"/>
              <a:ext cx="1273149" cy="363810"/>
            </a:xfrm>
            <a:prstGeom prst="line">
              <a:avLst/>
            </a:prstGeom>
            <a:ln w="635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61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523500"/>
            <a:ext cx="8229600" cy="1143000"/>
          </a:xfrm>
        </p:spPr>
        <p:txBody>
          <a:bodyPr/>
          <a:lstStyle/>
          <a:p>
            <a:r>
              <a:rPr lang="en-US" dirty="0" smtClean="0"/>
              <a:t>Focus on parameterizations of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98625" y="1944584"/>
            <a:ext cx="6988175" cy="4525963"/>
          </a:xfrm>
        </p:spPr>
        <p:txBody>
          <a:bodyPr/>
          <a:lstStyle/>
          <a:p>
            <a:r>
              <a:rPr lang="en-US" dirty="0"/>
              <a:t>Glacier ice </a:t>
            </a:r>
            <a:r>
              <a:rPr lang="en-US" dirty="0" smtClean="0"/>
              <a:t>melting </a:t>
            </a:r>
            <a:r>
              <a:rPr lang="en-US" dirty="0" smtClean="0">
                <a:solidFill>
                  <a:srgbClr val="FF0000"/>
                </a:solidFill>
              </a:rPr>
              <a:t>- new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Snow surface temperature</a:t>
            </a:r>
          </a:p>
          <a:p>
            <a:r>
              <a:rPr lang="en-US" dirty="0" smtClean="0"/>
              <a:t>[Refreezing </a:t>
            </a:r>
            <a:r>
              <a:rPr lang="en-US" dirty="0" smtClean="0"/>
              <a:t>at the </a:t>
            </a:r>
            <a:r>
              <a:rPr lang="en-US" dirty="0" smtClean="0"/>
              <a:t>surface]</a:t>
            </a:r>
            <a:endParaRPr lang="en-US" dirty="0" smtClean="0"/>
          </a:p>
          <a:p>
            <a:r>
              <a:rPr lang="en-US" dirty="0" smtClean="0"/>
              <a:t>Spatial </a:t>
            </a:r>
            <a:r>
              <a:rPr lang="en-US" dirty="0" smtClean="0"/>
              <a:t>variability - grid or [</a:t>
            </a:r>
            <a:r>
              <a:rPr lang="en-US" dirty="0" err="1" smtClean="0"/>
              <a:t>subgrid</a:t>
            </a:r>
            <a:r>
              <a:rPr lang="en-US" dirty="0" smtClean="0"/>
              <a:t> parameterization]</a:t>
            </a:r>
            <a:endParaRPr lang="en-US" dirty="0" smtClean="0"/>
          </a:p>
          <a:p>
            <a:r>
              <a:rPr lang="en-US" dirty="0" smtClean="0"/>
              <a:t>Vegetation</a:t>
            </a:r>
          </a:p>
        </p:txBody>
      </p:sp>
    </p:spTree>
    <p:extLst>
      <p:ext uri="{BB962C8B-B14F-4D97-AF65-F5344CB8AC3E}">
        <p14:creationId xmlns:p14="http://schemas.microsoft.com/office/powerpoint/2010/main" val="4167398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 flipH="1">
            <a:off x="54677" y="1265872"/>
            <a:ext cx="4815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Substrate type may be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0 bare ground (or vegetated)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1 clean glacier ice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2 dirty glacier ice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3 accumulation zone (model not run)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8347"/>
            <a:ext cx="8229600" cy="715962"/>
          </a:xfrm>
        </p:spPr>
        <p:txBody>
          <a:bodyPr/>
          <a:lstStyle/>
          <a:p>
            <a:r>
              <a:rPr lang="en-US" sz="3600" dirty="0" smtClean="0"/>
              <a:t>Glacier melt representation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286000" y="3005554"/>
            <a:ext cx="16002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996154"/>
            <a:ext cx="16002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3" name="Left Brace 2"/>
          <p:cNvSpPr/>
          <p:nvPr/>
        </p:nvSpPr>
        <p:spPr bwMode="auto">
          <a:xfrm>
            <a:off x="1981200" y="3996154"/>
            <a:ext cx="152400" cy="15240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1981200" y="3005554"/>
            <a:ext cx="152400" cy="990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458089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Glacier ice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73025" y="3826877"/>
            <a:ext cx="984775" cy="33855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UEB Layer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892640" y="2667000"/>
                <a:ext cx="4263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640" y="2667000"/>
                <a:ext cx="426335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457200" y="331035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Seasonal snow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2286000" y="4453354"/>
            <a:ext cx="16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Left Brace 26"/>
          <p:cNvSpPr/>
          <p:nvPr/>
        </p:nvSpPr>
        <p:spPr bwMode="auto">
          <a:xfrm flipH="1">
            <a:off x="3968297" y="3037662"/>
            <a:ext cx="152400" cy="141569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904628" y="3413957"/>
                <a:ext cx="48404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628" y="3413957"/>
                <a:ext cx="484042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83802" y="4031554"/>
                <a:ext cx="130215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𝑊𝐺𝑇</m:t>
                      </m:r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 </m:t>
                      </m:r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02" y="4031554"/>
                <a:ext cx="1302151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 bwMode="auto">
          <a:xfrm>
            <a:off x="5715000" y="3996154"/>
            <a:ext cx="16002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5693567" y="4453354"/>
            <a:ext cx="162163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791369" y="4031554"/>
                <a:ext cx="130215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𝑊𝐺𝑇</m:t>
                      </m:r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 </m:t>
                      </m:r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69" y="4031554"/>
                <a:ext cx="1302151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448" y="5600720"/>
            <a:ext cx="243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Seasonal Snow accumulation and melt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76900" y="560072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Glacier Ice Melting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" name="Left Brace 41"/>
          <p:cNvSpPr/>
          <p:nvPr/>
        </p:nvSpPr>
        <p:spPr bwMode="auto">
          <a:xfrm>
            <a:off x="5388767" y="3996154"/>
            <a:ext cx="152400" cy="457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15000" y="3335179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Seasonal snow off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45" name="Straight Connector 44"/>
          <p:cNvCxnSpPr>
            <a:stCxn id="22" idx="1"/>
            <a:endCxn id="27" idx="1"/>
          </p:cNvCxnSpPr>
          <p:nvPr/>
        </p:nvCxnSpPr>
        <p:spPr bwMode="auto">
          <a:xfrm flipH="1" flipV="1">
            <a:off x="4120697" y="3745508"/>
            <a:ext cx="152328" cy="2506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22" idx="3"/>
            <a:endCxn id="42" idx="1"/>
          </p:cNvCxnSpPr>
          <p:nvPr/>
        </p:nvCxnSpPr>
        <p:spPr bwMode="auto">
          <a:xfrm>
            <a:off x="5257800" y="3996154"/>
            <a:ext cx="130967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4439093" y="12658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ahoma" pitchFamily="34" charset="0"/>
              </a:rPr>
              <a:t>Albedo may optionally be a spatially and time varying </a:t>
            </a: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input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ahoma" pitchFamily="34" charset="0"/>
              </a:rPr>
              <a:t>Substrate albedo specified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6343934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not model glacier ice flow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46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</TotalTime>
  <Words>1996</Words>
  <Application>Microsoft Office PowerPoint</Application>
  <PresentationFormat>On-screen Show (4:3)</PresentationFormat>
  <Paragraphs>315</Paragraphs>
  <Slides>41</Slides>
  <Notes>5</Notes>
  <HiddenSlides>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1_Office Theme</vt:lpstr>
      <vt:lpstr>3_Office Theme</vt:lpstr>
      <vt:lpstr>Equation</vt:lpstr>
      <vt:lpstr>FreeHand.Doc</vt:lpstr>
      <vt:lpstr>Extending Utah Energy Balance Snowmelt Model to Glacial Melt Calculations in HIMALA project</vt:lpstr>
      <vt:lpstr>Overview</vt:lpstr>
      <vt:lpstr>Challenges for Himala</vt:lpstr>
      <vt:lpstr>Utah Energy Balance Model Overview</vt:lpstr>
      <vt:lpstr>Processes in the Utah Energy Balance Snowmelt Model at a point</vt:lpstr>
      <vt:lpstr>UEB Model Structure</vt:lpstr>
      <vt:lpstr>Numerical Approach</vt:lpstr>
      <vt:lpstr>Focus on parameterizations of</vt:lpstr>
      <vt:lpstr>Glacier melt representation</vt:lpstr>
      <vt:lpstr>Snow surface temperature</vt:lpstr>
      <vt:lpstr>Evaluation/Validation of SWE</vt:lpstr>
      <vt:lpstr>Evaluation/Validation of Internal Energy</vt:lpstr>
      <vt:lpstr>Vegetation Component</vt:lpstr>
      <vt:lpstr>Canopy Radiation Transmission</vt:lpstr>
      <vt:lpstr>Canopy Wind and Turbulent Fluxes Adaptation of two source land surface model for snow (Norman et al., 1995)</vt:lpstr>
      <vt:lpstr>Canopy Interception Processes</vt:lpstr>
      <vt:lpstr>Validation/Evaluation of Vegetation Component</vt:lpstr>
      <vt:lpstr>UEB Grid Implementation</vt:lpstr>
      <vt:lpstr>Variable types </vt:lpstr>
      <vt:lpstr>Spatially Variable Input Layers (SVTC)</vt:lpstr>
      <vt:lpstr>Space time inputs (SVTV)</vt:lpstr>
      <vt:lpstr>UEB Grid Implementation Model run through time for each active grid cell</vt:lpstr>
      <vt:lpstr>File-Based Input-output system</vt:lpstr>
      <vt:lpstr>Preliminary Langtang Khola Results for evaluation/validation</vt:lpstr>
      <vt:lpstr>Substrate Type</vt:lpstr>
      <vt:lpstr>PowerPoint Presentation</vt:lpstr>
      <vt:lpstr>PowerPoint Presentation</vt:lpstr>
      <vt:lpstr>Substrate Albedo</vt:lpstr>
      <vt:lpstr>Examination of results at 4 points</vt:lpstr>
      <vt:lpstr>Input Air Temperature</vt:lpstr>
      <vt:lpstr>Solar Radiation</vt:lpstr>
      <vt:lpstr>Precipitation</vt:lpstr>
      <vt:lpstr>Snow Water Equivalent</vt:lpstr>
      <vt:lpstr>Melt Outflow</vt:lpstr>
      <vt:lpstr>Total and Glacier Melt at B (Clean Glacier)</vt:lpstr>
      <vt:lpstr>Cumulative Melt July 2001</vt:lpstr>
      <vt:lpstr>Yala Cumulative Melt</vt:lpstr>
      <vt:lpstr>Langtang Khola Cumulative Melt</vt:lpstr>
      <vt:lpstr>Steps in ongoing work</vt:lpstr>
      <vt:lpstr>Collaborations</vt:lpstr>
      <vt:lpstr>Summary/Conclusions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types</dc:title>
  <dc:creator>Avirup Sen Gupta</dc:creator>
  <cp:lastModifiedBy>David Tarboton</cp:lastModifiedBy>
  <cp:revision>123</cp:revision>
  <dcterms:created xsi:type="dcterms:W3CDTF">2012-08-06T19:36:06Z</dcterms:created>
  <dcterms:modified xsi:type="dcterms:W3CDTF">2012-08-23T05:59:45Z</dcterms:modified>
</cp:coreProperties>
</file>